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2"/>
  </p:notesMasterIdLst>
  <p:sldIdLst>
    <p:sldId id="256" r:id="rId2"/>
    <p:sldId id="298" r:id="rId3"/>
    <p:sldId id="283" r:id="rId4"/>
    <p:sldId id="267" r:id="rId5"/>
    <p:sldId id="257" r:id="rId6"/>
    <p:sldId id="258" r:id="rId7"/>
    <p:sldId id="263" r:id="rId8"/>
    <p:sldId id="259" r:id="rId9"/>
    <p:sldId id="264" r:id="rId10"/>
    <p:sldId id="268" r:id="rId11"/>
    <p:sldId id="285" r:id="rId12"/>
    <p:sldId id="299" r:id="rId13"/>
    <p:sldId id="300" r:id="rId14"/>
    <p:sldId id="301" r:id="rId15"/>
    <p:sldId id="302" r:id="rId16"/>
    <p:sldId id="269" r:id="rId17"/>
    <p:sldId id="270" r:id="rId18"/>
    <p:sldId id="284" r:id="rId19"/>
    <p:sldId id="271" r:id="rId20"/>
    <p:sldId id="272" r:id="rId21"/>
    <p:sldId id="275" r:id="rId22"/>
    <p:sldId id="276" r:id="rId23"/>
    <p:sldId id="274" r:id="rId24"/>
    <p:sldId id="303" r:id="rId25"/>
    <p:sldId id="304" r:id="rId26"/>
    <p:sldId id="305" r:id="rId27"/>
    <p:sldId id="306" r:id="rId28"/>
    <p:sldId id="307" r:id="rId29"/>
    <p:sldId id="279" r:id="rId30"/>
    <p:sldId id="280" r:id="rId31"/>
    <p:sldId id="295" r:id="rId32"/>
    <p:sldId id="309" r:id="rId33"/>
    <p:sldId id="310" r:id="rId34"/>
    <p:sldId id="296" r:id="rId35"/>
    <p:sldId id="297" r:id="rId36"/>
    <p:sldId id="293" r:id="rId37"/>
    <p:sldId id="291" r:id="rId38"/>
    <p:sldId id="311" r:id="rId39"/>
    <p:sldId id="312" r:id="rId40"/>
    <p:sldId id="313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9" d="100"/>
          <a:sy n="89" d="100"/>
        </p:scale>
        <p:origin x="-77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A9A62-8DDB-0E41-B256-304B37729760}" type="datetimeFigureOut">
              <a:rPr lang="en-US" smtClean="0"/>
              <a:t>5/22/16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ABD1DD-85B7-1A4E-8CDE-50088CCF2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71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580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97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274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43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774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19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35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463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859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9592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678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651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3470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66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145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668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7428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3470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347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274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18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584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67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806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08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856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CCFFCC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6639727"/>
      </p:ext>
    </p:extLst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616F3-59E4-1848-8639-5E6A7639CF96}" type="datetimeFigureOut">
              <a:rPr lang="en-US" smtClean="0"/>
              <a:t>5/22/16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CCFFCC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CCFFCC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CCFFCC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CCFFCC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CCFFCC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8.png"/><Relationship Id="rId5" Type="http://schemas.openxmlformats.org/officeDocument/2006/relationships/image" Target="../media/image25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3.png"/><Relationship Id="rId9" Type="http://schemas.openxmlformats.org/officeDocument/2006/relationships/image" Target="../media/image27.jpg"/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8.png"/><Relationship Id="rId6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8.png"/><Relationship Id="rId6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8.png"/><Relationship Id="rId6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96957"/>
            <a:ext cx="7772400" cy="1823847"/>
          </a:xfrm>
        </p:spPr>
        <p:txBody>
          <a:bodyPr/>
          <a:lstStyle/>
          <a:p>
            <a:r>
              <a:rPr lang="en-US" dirty="0" smtClean="0"/>
              <a:t>Building Scalable IMS LTI Tools Using the TSUGI Framework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183682"/>
            <a:ext cx="6400800" cy="2301368"/>
          </a:xfrm>
        </p:spPr>
        <p:txBody>
          <a:bodyPr/>
          <a:lstStyle/>
          <a:p>
            <a:r>
              <a:rPr lang="en-US" dirty="0" smtClean="0"/>
              <a:t>Charles Severance</a:t>
            </a:r>
          </a:p>
          <a:p>
            <a:r>
              <a:rPr lang="en-US" dirty="0" err="1" smtClean="0"/>
              <a:t>www.dr-chuck.com</a:t>
            </a:r>
            <a:endParaRPr lang="en-US" dirty="0" smtClean="0"/>
          </a:p>
          <a:p>
            <a:r>
              <a:rPr lang="en-US" dirty="0" err="1" smtClean="0"/>
              <a:t>www.tsugi.org</a:t>
            </a:r>
            <a:endParaRPr lang="en-US" dirty="0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7785100"/>
            <a:ext cx="13462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300" y="7937500"/>
            <a:ext cx="13462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tsugi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12" y="5522072"/>
            <a:ext cx="2837688" cy="84124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391817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europe_9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077" y="-11246"/>
            <a:ext cx="2918893" cy="3717089"/>
          </a:xfrm>
          <a:prstGeom prst="rect">
            <a:avLst/>
          </a:prstGeom>
        </p:spPr>
      </p:pic>
      <p:pic>
        <p:nvPicPr>
          <p:cNvPr id="45" name="Picture 8" descr="Sakai-logo-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787" y="1967867"/>
            <a:ext cx="790872" cy="478429"/>
          </a:xfrm>
          <a:prstGeom prst="rect">
            <a:avLst/>
          </a:prstGeom>
          <a:solidFill>
            <a:schemeClr val="tx1"/>
          </a:solidFill>
          <a:ln w="57150" cmpd="sng">
            <a:solidFill>
              <a:schemeClr val="tx1"/>
            </a:solidFill>
          </a:ln>
        </p:spPr>
      </p:pic>
      <p:cxnSp>
        <p:nvCxnSpPr>
          <p:cNvPr id="53" name="Straight Connector 52"/>
          <p:cNvCxnSpPr>
            <a:endCxn id="25" idx="0"/>
          </p:cNvCxnSpPr>
          <p:nvPr/>
        </p:nvCxnSpPr>
        <p:spPr>
          <a:xfrm flipH="1">
            <a:off x="6432427" y="2582850"/>
            <a:ext cx="1133856" cy="27069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5" idx="2"/>
            <a:endCxn id="48" idx="0"/>
          </p:cNvCxnSpPr>
          <p:nvPr/>
        </p:nvCxnSpPr>
        <p:spPr>
          <a:xfrm flipH="1">
            <a:off x="3278307" y="2446296"/>
            <a:ext cx="4211916" cy="24822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5" idx="2"/>
            <a:endCxn id="47" idx="0"/>
          </p:cNvCxnSpPr>
          <p:nvPr/>
        </p:nvCxnSpPr>
        <p:spPr>
          <a:xfrm flipH="1">
            <a:off x="4312674" y="2446296"/>
            <a:ext cx="3177549" cy="25711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alphaModFix amt="23000"/>
          </a:blip>
          <a:stretch>
            <a:fillRect/>
          </a:stretch>
        </p:blipFill>
        <p:spPr>
          <a:xfrm>
            <a:off x="3057803" y="4134692"/>
            <a:ext cx="4233665" cy="2702310"/>
          </a:xfrm>
          <a:prstGeom prst="rect">
            <a:avLst/>
          </a:prstGeom>
        </p:spPr>
      </p:pic>
      <p:pic>
        <p:nvPicPr>
          <p:cNvPr id="47" name="Picture 46" descr="piazza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170" y="5017404"/>
            <a:ext cx="441007" cy="449434"/>
          </a:xfrm>
          <a:prstGeom prst="rect">
            <a:avLst/>
          </a:prstGeom>
        </p:spPr>
      </p:pic>
      <p:pic>
        <p:nvPicPr>
          <p:cNvPr id="48" name="Picture 47" descr="bbb_bigg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803" y="4928498"/>
            <a:ext cx="441007" cy="449434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4848" y="5400738"/>
            <a:ext cx="441007" cy="449434"/>
          </a:xfrm>
          <a:prstGeom prst="rect">
            <a:avLst/>
          </a:prstGeom>
        </p:spPr>
      </p:pic>
      <p:cxnSp>
        <p:nvCxnSpPr>
          <p:cNvPr id="87" name="Straight Connector 86"/>
          <p:cNvCxnSpPr>
            <a:stCxn id="45" idx="2"/>
            <a:endCxn id="86" idx="0"/>
          </p:cNvCxnSpPr>
          <p:nvPr/>
        </p:nvCxnSpPr>
        <p:spPr>
          <a:xfrm flipH="1">
            <a:off x="5385352" y="2446296"/>
            <a:ext cx="2104871" cy="29544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sia_pol00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57803" cy="3943246"/>
          </a:xfrm>
          <a:prstGeom prst="rect">
            <a:avLst/>
          </a:prstGeom>
        </p:spPr>
      </p:pic>
      <p:pic>
        <p:nvPicPr>
          <p:cNvPr id="56" name="Picture 8" descr="Sakai-logo-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35" y="1728652"/>
            <a:ext cx="790872" cy="478429"/>
          </a:xfrm>
          <a:prstGeom prst="rect">
            <a:avLst/>
          </a:prstGeom>
          <a:solidFill>
            <a:schemeClr val="tx1"/>
          </a:solidFill>
          <a:ln w="57150" cmpd="sng">
            <a:solidFill>
              <a:schemeClr val="tx1"/>
            </a:solidFill>
          </a:ln>
        </p:spPr>
      </p:pic>
      <p:pic>
        <p:nvPicPr>
          <p:cNvPr id="58" name="Picture 8" descr="Sakai-logo-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007" y="719205"/>
            <a:ext cx="790872" cy="478429"/>
          </a:xfrm>
          <a:prstGeom prst="rect">
            <a:avLst/>
          </a:prstGeom>
          <a:solidFill>
            <a:schemeClr val="tx1"/>
          </a:solidFill>
          <a:ln w="57150" cmpd="sng">
            <a:solidFill>
              <a:schemeClr val="tx1"/>
            </a:solidFill>
          </a:ln>
        </p:spPr>
      </p:pic>
      <p:cxnSp>
        <p:nvCxnSpPr>
          <p:cNvPr id="61" name="Straight Connector 60"/>
          <p:cNvCxnSpPr>
            <a:stCxn id="58" idx="2"/>
            <a:endCxn id="48" idx="0"/>
          </p:cNvCxnSpPr>
          <p:nvPr/>
        </p:nvCxnSpPr>
        <p:spPr>
          <a:xfrm>
            <a:off x="2054443" y="1197634"/>
            <a:ext cx="1223864" cy="373086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58" idx="2"/>
            <a:endCxn id="47" idx="0"/>
          </p:cNvCxnSpPr>
          <p:nvPr/>
        </p:nvCxnSpPr>
        <p:spPr>
          <a:xfrm>
            <a:off x="2054443" y="1197634"/>
            <a:ext cx="2258231" cy="381977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58" idx="2"/>
            <a:endCxn id="86" idx="0"/>
          </p:cNvCxnSpPr>
          <p:nvPr/>
        </p:nvCxnSpPr>
        <p:spPr>
          <a:xfrm>
            <a:off x="2054443" y="1197634"/>
            <a:ext cx="3330909" cy="420310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8" idx="2"/>
            <a:endCxn id="25" idx="0"/>
          </p:cNvCxnSpPr>
          <p:nvPr/>
        </p:nvCxnSpPr>
        <p:spPr>
          <a:xfrm>
            <a:off x="2054443" y="1197634"/>
            <a:ext cx="4377984" cy="409213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endCxn id="48" idx="0"/>
          </p:cNvCxnSpPr>
          <p:nvPr/>
        </p:nvCxnSpPr>
        <p:spPr>
          <a:xfrm>
            <a:off x="1724146" y="2446296"/>
            <a:ext cx="1554161" cy="248220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47" idx="0"/>
          </p:cNvCxnSpPr>
          <p:nvPr/>
        </p:nvCxnSpPr>
        <p:spPr>
          <a:xfrm>
            <a:off x="1283139" y="2207081"/>
            <a:ext cx="3029535" cy="2810323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56" idx="2"/>
            <a:endCxn id="86" idx="0"/>
          </p:cNvCxnSpPr>
          <p:nvPr/>
        </p:nvCxnSpPr>
        <p:spPr>
          <a:xfrm>
            <a:off x="1263571" y="2207081"/>
            <a:ext cx="4121781" cy="3193657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25" idx="0"/>
          </p:cNvCxnSpPr>
          <p:nvPr/>
        </p:nvCxnSpPr>
        <p:spPr>
          <a:xfrm>
            <a:off x="620387" y="2161607"/>
            <a:ext cx="5812040" cy="312816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3659474" y="1783201"/>
            <a:ext cx="1725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Neo-Colonialism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</a:rPr>
              <a:t>LTI-style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25" name="Picture 24" descr="longsight_eyeball_logo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5" b="15038"/>
          <a:stretch/>
        </p:blipFill>
        <p:spPr>
          <a:xfrm>
            <a:off x="6139135" y="5289769"/>
            <a:ext cx="586583" cy="41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49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LTI 1.x versus LTI 2.x and Beyond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LTI 1.x – Three pages of spec and some "hello world" code</a:t>
            </a:r>
            <a:endParaRPr lang="en-US" dirty="0"/>
          </a:p>
          <a:p>
            <a:r>
              <a:rPr lang="en-US" dirty="0" smtClean="0"/>
              <a:t>LTI 2.x – Several specs – multiple interactions</a:t>
            </a:r>
          </a:p>
          <a:p>
            <a:pPr lvl="1"/>
            <a:r>
              <a:rPr lang="en-US" dirty="0" smtClean="0"/>
              <a:t>We will need to share common implementations across instructions</a:t>
            </a:r>
            <a:endParaRPr lang="en-US" dirty="0"/>
          </a:p>
          <a:p>
            <a:r>
              <a:rPr lang="en-US" dirty="0" smtClean="0"/>
              <a:t>And what about Caliper, Casa, </a:t>
            </a:r>
            <a:r>
              <a:rPr lang="en-US" dirty="0" err="1" smtClean="0"/>
              <a:t>xAPI</a:t>
            </a:r>
            <a:r>
              <a:rPr lang="en-US" dirty="0" smtClean="0"/>
              <a:t>, etc. ??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669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3287" y="526452"/>
            <a:ext cx="709244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Sir </a:t>
            </a:r>
            <a:r>
              <a:rPr lang="en-US" sz="2400" dirty="0"/>
              <a:t>,</a:t>
            </a:r>
          </a:p>
          <a:p>
            <a:r>
              <a:rPr lang="en-US" sz="2400" dirty="0"/>
              <a:t>I am doing a project on Tool providers for LTI 1.1</a:t>
            </a:r>
          </a:p>
          <a:p>
            <a:r>
              <a:rPr lang="en-US" sz="2400" dirty="0"/>
              <a:t>We are developing tools that would be compatible with both LTI 1.1 and LTI 2.0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/>
              <a:t>Can you help in developing a LTI 1.1 tool consumer and </a:t>
            </a:r>
            <a:r>
              <a:rPr lang="en-US" sz="2400" dirty="0" smtClean="0"/>
              <a:t>tool provider</a:t>
            </a:r>
            <a:r>
              <a:rPr lang="en-US" sz="2400" dirty="0"/>
              <a:t>.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/>
              <a:t>Please provide me with sample source codes </a:t>
            </a:r>
            <a:r>
              <a:rPr lang="en-US" sz="2400" dirty="0" smtClean="0"/>
              <a:t>and documentation </a:t>
            </a:r>
            <a:r>
              <a:rPr lang="en-US" sz="2400" dirty="0"/>
              <a:t>on how to use it for LTI 1.1.</a:t>
            </a:r>
          </a:p>
          <a:p>
            <a:r>
              <a:rPr lang="en-US" sz="2400" dirty="0"/>
              <a:t> </a:t>
            </a:r>
          </a:p>
          <a:p>
            <a:r>
              <a:rPr lang="en-US" sz="2400" dirty="0" smtClean="0"/>
              <a:t>S. C.</a:t>
            </a:r>
            <a:endParaRPr lang="en-US" sz="2400" dirty="0"/>
          </a:p>
          <a:p>
            <a:r>
              <a:rPr lang="en-US" sz="2400" dirty="0"/>
              <a:t>Intern</a:t>
            </a:r>
          </a:p>
          <a:p>
            <a:r>
              <a:rPr lang="en-US" sz="2400" dirty="0"/>
              <a:t>IIT Bombay</a:t>
            </a:r>
          </a:p>
        </p:txBody>
      </p:sp>
    </p:spTree>
    <p:extLst>
      <p:ext uri="{BB962C8B-B14F-4D97-AF65-F5344CB8AC3E}">
        <p14:creationId xmlns:p14="http://schemas.microsoft.com/office/powerpoint/2010/main" val="2542847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with Learning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Cookies in </a:t>
            </a:r>
            <a:r>
              <a:rPr lang="en-US" dirty="0" err="1" smtClean="0"/>
              <a:t>iframes</a:t>
            </a:r>
            <a:r>
              <a:rPr lang="en-US" dirty="0" smtClean="0"/>
              <a:t> do not work well</a:t>
            </a:r>
          </a:p>
          <a:p>
            <a:r>
              <a:rPr lang="en-US" dirty="0" smtClean="0"/>
              <a:t>Session </a:t>
            </a:r>
            <a:r>
              <a:rPr lang="en-US" dirty="0" err="1" smtClean="0"/>
              <a:t>hikacking</a:t>
            </a:r>
            <a:endParaRPr lang="en-US" dirty="0" smtClean="0"/>
          </a:p>
          <a:p>
            <a:r>
              <a:rPr lang="en-US" dirty="0" smtClean="0"/>
              <a:t>Session lifetime</a:t>
            </a:r>
          </a:p>
          <a:p>
            <a:r>
              <a:rPr lang="en-US" dirty="0" smtClean="0"/>
              <a:t>Aligning look and feel with LMS  UI</a:t>
            </a:r>
          </a:p>
          <a:p>
            <a:r>
              <a:rPr lang="en-US" dirty="0" smtClean="0"/>
              <a:t>Asynchronous grading (instructor/peer)</a:t>
            </a:r>
          </a:p>
          <a:p>
            <a:r>
              <a:rPr lang="en-US" dirty="0" smtClean="0"/>
              <a:t>Dealing with LMS outages</a:t>
            </a:r>
          </a:p>
          <a:p>
            <a:r>
              <a:rPr lang="en-US" dirty="0" smtClean="0"/>
              <a:t>Batch processing</a:t>
            </a:r>
          </a:p>
          <a:p>
            <a:r>
              <a:rPr lang="en-US" dirty="0" smtClean="0"/>
              <a:t>....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588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we make this easy?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building learning tools easy and fun</a:t>
            </a:r>
          </a:p>
          <a:p>
            <a:r>
              <a:rPr lang="en-US" dirty="0" smtClean="0"/>
              <a:t>Engage students in open source and educational technology</a:t>
            </a:r>
          </a:p>
          <a:p>
            <a:r>
              <a:rPr lang="en-US" dirty="0" smtClean="0"/>
              <a:t>Something that can be done in an undergraduate software development capstone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316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</a:t>
            </a:r>
            <a:r>
              <a:rPr lang="en-US" dirty="0" err="1" smtClean="0"/>
              <a:t>Tsugi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Tool Hosting Container (i.e. Like a B2)</a:t>
            </a:r>
          </a:p>
          <a:p>
            <a:pPr lvl="1"/>
            <a:r>
              <a:rPr lang="en-US" dirty="0" smtClean="0"/>
              <a:t>PHP now, Java and Node in development</a:t>
            </a:r>
          </a:p>
          <a:p>
            <a:r>
              <a:rPr lang="en-US" dirty="0" smtClean="0"/>
              <a:t>Based on IMS Specifications</a:t>
            </a:r>
          </a:p>
          <a:p>
            <a:pPr lvl="1"/>
            <a:r>
              <a:rPr lang="en-US" dirty="0" smtClean="0"/>
              <a:t>LTI 1.x / LTI 2.x / IMS Settings / Common Cartridge / Caliper / CASA / Roster / </a:t>
            </a:r>
            <a:r>
              <a:rPr lang="en-US" dirty="0" err="1" smtClean="0"/>
              <a:t>Gradebook</a:t>
            </a:r>
            <a:r>
              <a:rPr lang="en-US" dirty="0" smtClean="0"/>
              <a:t> / ....</a:t>
            </a:r>
          </a:p>
          <a:p>
            <a:r>
              <a:rPr lang="en-US" dirty="0" smtClean="0"/>
              <a:t>Tools can run on a campus hosting platform or commercial provider or cloud</a:t>
            </a:r>
          </a:p>
          <a:p>
            <a:r>
              <a:rPr lang="en-US" dirty="0" smtClean="0"/>
              <a:t>Tools are "installed" into hosting containers</a:t>
            </a:r>
            <a:endParaRPr lang="en-US" dirty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7785100"/>
            <a:ext cx="13462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9580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3603"/>
          </a:xfrm>
        </p:spPr>
        <p:txBody>
          <a:bodyPr/>
          <a:lstStyle/>
          <a:p>
            <a:r>
              <a:rPr lang="en-US" dirty="0" smtClean="0"/>
              <a:t>Multiple LMS Campus + App Store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590193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3" name="Picture 22" descr="instru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750" y="1454423"/>
            <a:ext cx="1119220" cy="111922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869317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4" name="Picture 23" descr="courser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80" y="1427829"/>
            <a:ext cx="1172408" cy="117240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311068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8" descr="Sakai-logo-transpar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40" y="1541942"/>
            <a:ext cx="1560790" cy="944182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1202164" y="4886074"/>
            <a:ext cx="6582556" cy="13582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App</a:t>
            </a:r>
          </a:p>
          <a:p>
            <a:r>
              <a:rPr lang="en-US" dirty="0" smtClean="0"/>
              <a:t>Store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139794" y="5232266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6" name="Rectangle 25"/>
          <p:cNvSpPr/>
          <p:nvPr/>
        </p:nvSpPr>
        <p:spPr>
          <a:xfrm>
            <a:off x="3199940" y="5232266"/>
            <a:ext cx="837561" cy="6659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4268053" y="5232266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6319682" y="5232266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pic>
        <p:nvPicPr>
          <p:cNvPr id="29" name="Picture 28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460" y="4886074"/>
            <a:ext cx="346192" cy="3461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92492" y="5376969"/>
            <a:ext cx="56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009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3603"/>
          </a:xfrm>
        </p:spPr>
        <p:txBody>
          <a:bodyPr/>
          <a:lstStyle/>
          <a:p>
            <a:r>
              <a:rPr lang="en-US" dirty="0" smtClean="0"/>
              <a:t>Multiple LMS Campus + App Store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202164" y="4886074"/>
            <a:ext cx="6582556" cy="13582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App</a:t>
            </a:r>
          </a:p>
          <a:p>
            <a:r>
              <a:rPr lang="en-US" dirty="0" smtClean="0"/>
              <a:t>Store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139794" y="5232266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3199940" y="5232266"/>
            <a:ext cx="837561" cy="6659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4268053" y="5232266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6319682" y="5232266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3590193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3" name="Picture 22" descr="instru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750" y="1454423"/>
            <a:ext cx="1119220" cy="111922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869317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4" name="Picture 23" descr="courser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80" y="1427829"/>
            <a:ext cx="1172408" cy="117240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311068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8" descr="Sakai-logo-transpar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40" y="1541942"/>
            <a:ext cx="1560790" cy="944182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</p:pic>
      <p:pic>
        <p:nvPicPr>
          <p:cNvPr id="3" name="Picture 2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460" y="4886074"/>
            <a:ext cx="346192" cy="34619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155295" y="3032381"/>
            <a:ext cx="662942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 smtClean="0"/>
              <a:t>Tsugi</a:t>
            </a:r>
            <a:endParaRPr lang="en-US" dirty="0" smtClean="0"/>
          </a:p>
          <a:p>
            <a:r>
              <a:rPr lang="en-US" dirty="0" smtClean="0"/>
              <a:t>Hosting</a:t>
            </a:r>
          </a:p>
          <a:p>
            <a:r>
              <a:rPr lang="en-US" dirty="0"/>
              <a:t>C</a:t>
            </a:r>
            <a:r>
              <a:rPr lang="en-US" dirty="0" smtClean="0"/>
              <a:t>ontainer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4420453" y="3394373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6219280" y="3397391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2781159" y="3394373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cxnSp>
        <p:nvCxnSpPr>
          <p:cNvPr id="29" name="Straight Connector 28"/>
          <p:cNvCxnSpPr>
            <a:stCxn id="20" idx="2"/>
            <a:endCxn id="28" idx="0"/>
          </p:cNvCxnSpPr>
          <p:nvPr/>
        </p:nvCxnSpPr>
        <p:spPr>
          <a:xfrm>
            <a:off x="2247236" y="2693182"/>
            <a:ext cx="952704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1" idx="2"/>
            <a:endCxn id="28" idx="0"/>
          </p:cNvCxnSpPr>
          <p:nvPr/>
        </p:nvCxnSpPr>
        <p:spPr>
          <a:xfrm flipH="1">
            <a:off x="3199940" y="2693182"/>
            <a:ext cx="1326421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2"/>
            <a:endCxn id="27" idx="0"/>
          </p:cNvCxnSpPr>
          <p:nvPr/>
        </p:nvCxnSpPr>
        <p:spPr>
          <a:xfrm flipH="1">
            <a:off x="6638061" y="2693182"/>
            <a:ext cx="167424" cy="70420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1" idx="2"/>
            <a:endCxn id="26" idx="0"/>
          </p:cNvCxnSpPr>
          <p:nvPr/>
        </p:nvCxnSpPr>
        <p:spPr>
          <a:xfrm>
            <a:off x="4526361" y="2693182"/>
            <a:ext cx="312873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392492" y="5376969"/>
            <a:ext cx="56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Up Arrow 12"/>
          <p:cNvSpPr/>
          <p:nvPr/>
        </p:nvSpPr>
        <p:spPr>
          <a:xfrm>
            <a:off x="3836204" y="4063303"/>
            <a:ext cx="393462" cy="1029957"/>
          </a:xfrm>
          <a:prstGeom prst="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152250" y="4462702"/>
            <a:ext cx="748222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Install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05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5741046" y="3011749"/>
            <a:ext cx="1965338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 smtClean="0"/>
              <a:t>Tsugi</a:t>
            </a:r>
            <a:endParaRPr lang="en-US" dirty="0" smtClean="0"/>
          </a:p>
          <a:p>
            <a:r>
              <a:rPr lang="en-US" dirty="0" err="1" smtClean="0"/>
              <a:t>Exp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3603"/>
          </a:xfrm>
        </p:spPr>
        <p:txBody>
          <a:bodyPr/>
          <a:lstStyle/>
          <a:p>
            <a:r>
              <a:rPr lang="en-US" dirty="0" smtClean="0"/>
              <a:t>Multiple LMS Campus + App Store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202164" y="4886074"/>
            <a:ext cx="6582556" cy="13582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App</a:t>
            </a:r>
          </a:p>
          <a:p>
            <a:r>
              <a:rPr lang="en-US" dirty="0" smtClean="0"/>
              <a:t>Store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139794" y="5232266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3199940" y="5232266"/>
            <a:ext cx="837561" cy="6659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4268053" y="5232266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6319682" y="5232266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3590193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3" name="Picture 22" descr="instru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750" y="1454423"/>
            <a:ext cx="1119220" cy="111922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869317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4" name="Picture 23" descr="courser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80" y="1427829"/>
            <a:ext cx="1172408" cy="117240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311068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8" descr="Sakai-logo-transpar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40" y="1541942"/>
            <a:ext cx="1560790" cy="944182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</p:pic>
      <p:pic>
        <p:nvPicPr>
          <p:cNvPr id="3" name="Picture 2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460" y="4886074"/>
            <a:ext cx="346192" cy="34619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155295" y="3032381"/>
            <a:ext cx="393067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 smtClean="0"/>
              <a:t>Tsugi</a:t>
            </a:r>
            <a:endParaRPr lang="en-US" dirty="0" smtClean="0"/>
          </a:p>
          <a:p>
            <a:r>
              <a:rPr lang="en-US" dirty="0" smtClean="0"/>
              <a:t>Prod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951454" y="3397391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6738462" y="3397391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2781159" y="3394373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cxnSp>
        <p:nvCxnSpPr>
          <p:cNvPr id="29" name="Straight Connector 28"/>
          <p:cNvCxnSpPr>
            <a:stCxn id="20" idx="2"/>
            <a:endCxn id="28" idx="0"/>
          </p:cNvCxnSpPr>
          <p:nvPr/>
        </p:nvCxnSpPr>
        <p:spPr>
          <a:xfrm>
            <a:off x="2247236" y="2693182"/>
            <a:ext cx="952704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1" idx="2"/>
            <a:endCxn id="28" idx="0"/>
          </p:cNvCxnSpPr>
          <p:nvPr/>
        </p:nvCxnSpPr>
        <p:spPr>
          <a:xfrm flipH="1">
            <a:off x="3199940" y="2693182"/>
            <a:ext cx="1326421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2"/>
            <a:endCxn id="27" idx="0"/>
          </p:cNvCxnSpPr>
          <p:nvPr/>
        </p:nvCxnSpPr>
        <p:spPr>
          <a:xfrm>
            <a:off x="6805485" y="2693182"/>
            <a:ext cx="351758" cy="70420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1" idx="2"/>
            <a:endCxn id="26" idx="0"/>
          </p:cNvCxnSpPr>
          <p:nvPr/>
        </p:nvCxnSpPr>
        <p:spPr>
          <a:xfrm flipH="1">
            <a:off x="4370235" y="2693182"/>
            <a:ext cx="156126" cy="70420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392492" y="5376969"/>
            <a:ext cx="56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496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" y="0"/>
            <a:ext cx="8836429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95976" y="1684229"/>
            <a:ext cx="2330598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dirty="0" err="1" smtClean="0"/>
              <a:t>www.tsugi.org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05670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3" r="-1"/>
          <a:stretch/>
        </p:blipFill>
        <p:spPr bwMode="auto">
          <a:xfrm>
            <a:off x="5135285" y="3476661"/>
            <a:ext cx="3211640" cy="2607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285" y="451000"/>
            <a:ext cx="3211640" cy="2724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BookCoverPreviewFrontAime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97" y="451000"/>
            <a:ext cx="3844254" cy="56331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4464839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13" y="31360"/>
            <a:ext cx="8836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4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280"/>
            <a:ext cx="9144000" cy="605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37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560"/>
            <a:ext cx="9144000" cy="605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37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33" y="0"/>
            <a:ext cx="85834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53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Reduce the barriers to </a:t>
            </a:r>
            <a:r>
              <a:rPr lang="en-US" dirty="0" smtClean="0"/>
              <a:t>production</a:t>
            </a:r>
            <a:endParaRPr lang="en-US" dirty="0" smtClean="0"/>
          </a:p>
          <a:p>
            <a:pPr lvl="1"/>
            <a:r>
              <a:rPr lang="en-US" dirty="0" smtClean="0"/>
              <a:t>Easy to learn, easy to </a:t>
            </a:r>
            <a:r>
              <a:rPr lang="en-US" dirty="0" smtClean="0"/>
              <a:t>deploy (self-service)</a:t>
            </a:r>
            <a:endParaRPr lang="en-US" dirty="0" smtClean="0"/>
          </a:p>
          <a:p>
            <a:pPr lvl="1"/>
            <a:r>
              <a:rPr lang="en-US" dirty="0" smtClean="0"/>
              <a:t>Enable lots of small, learning-focused tools</a:t>
            </a:r>
          </a:p>
          <a:p>
            <a:r>
              <a:rPr lang="en-US" dirty="0" smtClean="0"/>
              <a:t>Install / Configuration similar to Moodle</a:t>
            </a:r>
          </a:p>
          <a:p>
            <a:r>
              <a:rPr lang="en-US" dirty="0" smtClean="0"/>
              <a:t>Multi-tenant </a:t>
            </a:r>
          </a:p>
          <a:p>
            <a:r>
              <a:rPr lang="en-US" dirty="0" smtClean="0"/>
              <a:t>Cookie free (i.e. loves </a:t>
            </a:r>
            <a:r>
              <a:rPr lang="en-US" dirty="0" err="1" smtClean="0"/>
              <a:t>iframes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Auto-</a:t>
            </a:r>
            <a:r>
              <a:rPr lang="en-US" dirty="0" err="1" smtClean="0"/>
              <a:t>ddl</a:t>
            </a:r>
            <a:r>
              <a:rPr lang="en-US" dirty="0" smtClean="0"/>
              <a:t> feature to upgrade </a:t>
            </a:r>
            <a:r>
              <a:rPr lang="en-US" dirty="0" smtClean="0"/>
              <a:t>schema</a:t>
            </a:r>
          </a:p>
          <a:p>
            <a:r>
              <a:rPr lang="en-US" dirty="0" smtClean="0"/>
              <a:t>Recorded lectures – Perhaps a MOOC?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</a:t>
            </a:r>
            <a:r>
              <a:rPr lang="en-US" dirty="0" err="1" smtClean="0"/>
              <a:t>Tsugi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834009" y="6321962"/>
            <a:ext cx="1852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youtube.tsugi.org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043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PHP </a:t>
            </a:r>
            <a:r>
              <a:rPr lang="en-US" dirty="0" err="1" smtClean="0"/>
              <a:t>Tsugi</a:t>
            </a:r>
            <a:r>
              <a:rPr lang="en-US" dirty="0" smtClean="0"/>
              <a:t> Tools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Google Map</a:t>
            </a:r>
          </a:p>
          <a:p>
            <a:r>
              <a:rPr lang="en-US" dirty="0" smtClean="0"/>
              <a:t>Attendance Tool</a:t>
            </a:r>
          </a:p>
          <a:p>
            <a:r>
              <a:rPr lang="en-US" dirty="0" smtClean="0"/>
              <a:t>GIFT Quiz</a:t>
            </a:r>
          </a:p>
          <a:p>
            <a:r>
              <a:rPr lang="en-US" dirty="0" smtClean="0"/>
              <a:t>Peer-graded drop box</a:t>
            </a:r>
          </a:p>
          <a:p>
            <a:r>
              <a:rPr lang="en-US" dirty="0"/>
              <a:t>App Store </a:t>
            </a:r>
          </a:p>
          <a:p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Sample auto graders</a:t>
            </a:r>
          </a:p>
          <a:p>
            <a:pPr lvl="1"/>
            <a:r>
              <a:rPr lang="en-US" dirty="0" smtClean="0"/>
              <a:t>Python </a:t>
            </a:r>
          </a:p>
          <a:p>
            <a:pPr lvl="1"/>
            <a:r>
              <a:rPr lang="en-US" dirty="0" smtClean="0"/>
              <a:t>PHP</a:t>
            </a:r>
          </a:p>
          <a:p>
            <a:pPr lvl="1"/>
            <a:r>
              <a:rPr lang="en-US" dirty="0" smtClean="0"/>
              <a:t>SQL</a:t>
            </a:r>
          </a:p>
          <a:p>
            <a:pPr lvl="1"/>
            <a:r>
              <a:rPr lang="en-US" dirty="0" smtClean="0"/>
              <a:t>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110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348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404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</a:t>
            </a:r>
            <a:r>
              <a:rPr lang="en-US" dirty="0" err="1" smtClean="0"/>
              <a:t>Tsugi</a:t>
            </a:r>
            <a:r>
              <a:rPr lang="en-US" dirty="0" smtClean="0"/>
              <a:t>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Admin, Developer, and Management </a:t>
            </a:r>
            <a:r>
              <a:rPr lang="en-US" dirty="0" smtClean="0"/>
              <a:t>Console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/csev/</a:t>
            </a:r>
            <a:r>
              <a:rPr lang="en-US" dirty="0" err="1" smtClean="0"/>
              <a:t>tsugi</a:t>
            </a:r>
            <a:endParaRPr lang="en-US" dirty="0" smtClean="0"/>
          </a:p>
          <a:p>
            <a:r>
              <a:rPr lang="en-US" dirty="0"/>
              <a:t>Core PHP Library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/csev/</a:t>
            </a:r>
            <a:r>
              <a:rPr lang="en-US" dirty="0" err="1"/>
              <a:t>tsugi-php</a:t>
            </a:r>
            <a:endParaRPr lang="en-US" dirty="0"/>
          </a:p>
          <a:p>
            <a:pPr lvl="1"/>
            <a:r>
              <a:rPr lang="en-US" dirty="0" smtClean="0"/>
              <a:t>http</a:t>
            </a:r>
            <a:r>
              <a:rPr lang="en-US" dirty="0"/>
              <a:t>://do1.dr-chuck.com/</a:t>
            </a:r>
            <a:r>
              <a:rPr lang="en-US" dirty="0" err="1"/>
              <a:t>tsugi</a:t>
            </a:r>
            <a:r>
              <a:rPr lang="en-US" dirty="0"/>
              <a:t>/</a:t>
            </a:r>
            <a:r>
              <a:rPr lang="en-US" dirty="0" err="1"/>
              <a:t>phpdoc</a:t>
            </a:r>
            <a:r>
              <a:rPr lang="en-US" dirty="0"/>
              <a:t>/namespaces/</a:t>
            </a:r>
            <a:r>
              <a:rPr lang="en-US" dirty="0" err="1" smtClean="0"/>
              <a:t>Tsugi.html</a:t>
            </a:r>
            <a:endParaRPr lang="en-US" dirty="0" smtClean="0"/>
          </a:p>
          <a:p>
            <a:r>
              <a:rPr lang="en-US" dirty="0" smtClean="0"/>
              <a:t>Basic Module Set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/csev/</a:t>
            </a:r>
            <a:r>
              <a:rPr lang="en-US" dirty="0" err="1"/>
              <a:t>tsugi</a:t>
            </a:r>
            <a:r>
              <a:rPr lang="en-US" dirty="0"/>
              <a:t>-</a:t>
            </a:r>
            <a:r>
              <a:rPr lang="en-US" dirty="0" err="1"/>
              <a:t>php</a:t>
            </a:r>
            <a:r>
              <a:rPr lang="en-US" dirty="0"/>
              <a:t>-</a:t>
            </a:r>
            <a:r>
              <a:rPr lang="en-US" dirty="0" smtClean="0"/>
              <a:t>mod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787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</a:t>
            </a:r>
            <a:r>
              <a:rPr lang="en-US" dirty="0" err="1" smtClean="0"/>
              <a:t>Tsugi</a:t>
            </a:r>
            <a:r>
              <a:rPr lang="en-US" dirty="0" smtClean="0"/>
              <a:t>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Static content (shared / CDN)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/csev/</a:t>
            </a:r>
            <a:r>
              <a:rPr lang="en-US" dirty="0" err="1"/>
              <a:t>tsugi</a:t>
            </a:r>
            <a:r>
              <a:rPr lang="en-US" dirty="0"/>
              <a:t>-static</a:t>
            </a:r>
          </a:p>
          <a:p>
            <a:r>
              <a:rPr lang="en-US" dirty="0" smtClean="0"/>
              <a:t>Sample </a:t>
            </a:r>
            <a:r>
              <a:rPr lang="en-US" dirty="0" err="1" smtClean="0"/>
              <a:t>Tsugi</a:t>
            </a:r>
            <a:r>
              <a:rPr lang="en-US" dirty="0" smtClean="0"/>
              <a:t> Module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/csev/</a:t>
            </a:r>
            <a:r>
              <a:rPr lang="en-US" dirty="0" err="1"/>
              <a:t>tsugi</a:t>
            </a:r>
            <a:r>
              <a:rPr lang="en-US" dirty="0"/>
              <a:t>-</a:t>
            </a:r>
            <a:r>
              <a:rPr lang="en-US" dirty="0" err="1"/>
              <a:t>php</a:t>
            </a:r>
            <a:r>
              <a:rPr lang="en-US" dirty="0"/>
              <a:t>-</a:t>
            </a:r>
            <a:r>
              <a:rPr lang="en-US" dirty="0" smtClean="0"/>
              <a:t>module</a:t>
            </a:r>
          </a:p>
          <a:p>
            <a:r>
              <a:rPr lang="en-US" dirty="0" smtClean="0"/>
              <a:t>Sample </a:t>
            </a:r>
            <a:r>
              <a:rPr lang="en-US" dirty="0" err="1" smtClean="0"/>
              <a:t>Tsugi</a:t>
            </a:r>
            <a:r>
              <a:rPr lang="en-US" dirty="0" smtClean="0"/>
              <a:t> Standalone Application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/csev/</a:t>
            </a:r>
            <a:r>
              <a:rPr lang="en-US" dirty="0" err="1"/>
              <a:t>tsugi</a:t>
            </a:r>
            <a:r>
              <a:rPr lang="en-US" dirty="0"/>
              <a:t>-</a:t>
            </a:r>
            <a:r>
              <a:rPr lang="en-US" dirty="0" err="1"/>
              <a:t>php</a:t>
            </a:r>
            <a:r>
              <a:rPr lang="en-US" dirty="0"/>
              <a:t>-</a:t>
            </a:r>
            <a:r>
              <a:rPr lang="en-US" dirty="0" smtClean="0"/>
              <a:t>standalone</a:t>
            </a:r>
          </a:p>
          <a:p>
            <a:r>
              <a:rPr lang="en-US" dirty="0"/>
              <a:t>Exercises for Course/Workshop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/csev/</a:t>
            </a:r>
            <a:r>
              <a:rPr lang="en-US" dirty="0" err="1"/>
              <a:t>tsugi</a:t>
            </a:r>
            <a:r>
              <a:rPr lang="en-US" dirty="0"/>
              <a:t>-</a:t>
            </a:r>
            <a:r>
              <a:rPr lang="en-US" dirty="0" err="1"/>
              <a:t>php</a:t>
            </a:r>
            <a:r>
              <a:rPr lang="en-US" dirty="0"/>
              <a:t>-exercises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694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6445"/>
          </a:xfrm>
        </p:spPr>
        <p:txBody>
          <a:bodyPr/>
          <a:lstStyle/>
          <a:p>
            <a:r>
              <a:rPr lang="en-US" dirty="0" smtClean="0"/>
              <a:t>PHP </a:t>
            </a:r>
            <a:r>
              <a:rPr lang="en-US" dirty="0" err="1" smtClean="0"/>
              <a:t>Tsugi</a:t>
            </a:r>
            <a:r>
              <a:rPr lang="en-US" dirty="0" smtClean="0"/>
              <a:t> Tool Code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18212" y="1207772"/>
            <a:ext cx="5864068" cy="5078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"/>
                <a:cs typeface="Courier"/>
              </a:rPr>
              <a:t>&lt;?</a:t>
            </a:r>
            <a:r>
              <a:rPr lang="en-US" b="1" dirty="0" err="1">
                <a:latin typeface="Courier"/>
                <a:cs typeface="Courier"/>
              </a:rPr>
              <a:t>php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 err="1">
                <a:latin typeface="Courier"/>
                <a:cs typeface="Courier"/>
              </a:rPr>
              <a:t>require_once</a:t>
            </a:r>
            <a:r>
              <a:rPr lang="en-US" b="1" dirty="0">
                <a:latin typeface="Courier"/>
                <a:cs typeface="Courier"/>
              </a:rPr>
              <a:t> "</a:t>
            </a:r>
            <a:r>
              <a:rPr lang="en-US" b="1" dirty="0" err="1">
                <a:latin typeface="Courier"/>
                <a:cs typeface="Courier"/>
              </a:rPr>
              <a:t>config.php</a:t>
            </a:r>
            <a:r>
              <a:rPr lang="en-US" b="1" dirty="0">
                <a:latin typeface="Courier"/>
                <a:cs typeface="Courier"/>
              </a:rPr>
              <a:t>";</a:t>
            </a:r>
          </a:p>
          <a:p>
            <a:endParaRPr lang="en-US" b="1" dirty="0" smtClean="0">
              <a:latin typeface="Courier"/>
              <a:cs typeface="Courier"/>
            </a:endParaRPr>
          </a:p>
          <a:p>
            <a:r>
              <a:rPr lang="en-US" b="1" dirty="0" smtClean="0">
                <a:latin typeface="Courier"/>
                <a:cs typeface="Courier"/>
              </a:rPr>
              <a:t>use </a:t>
            </a:r>
            <a:r>
              <a:rPr lang="en-US" b="1" dirty="0">
                <a:latin typeface="Courier"/>
                <a:cs typeface="Courier"/>
              </a:rPr>
              <a:t>\</a:t>
            </a:r>
            <a:r>
              <a:rPr lang="en-US" b="1" dirty="0" err="1">
                <a:latin typeface="Courier"/>
                <a:cs typeface="Courier"/>
              </a:rPr>
              <a:t>Tsugi</a:t>
            </a:r>
            <a:r>
              <a:rPr lang="en-US" b="1" dirty="0">
                <a:latin typeface="Courier"/>
                <a:cs typeface="Courier"/>
              </a:rPr>
              <a:t>\Core\</a:t>
            </a:r>
            <a:r>
              <a:rPr lang="en-US" b="1" dirty="0" smtClean="0">
                <a:latin typeface="Courier"/>
                <a:cs typeface="Courier"/>
              </a:rPr>
              <a:t>LTIX;</a:t>
            </a:r>
            <a:endParaRPr lang="en-US" b="1" dirty="0">
              <a:latin typeface="Courier"/>
              <a:cs typeface="Courier"/>
            </a:endParaRPr>
          </a:p>
          <a:p>
            <a:endParaRPr lang="en-US" b="1" dirty="0" smtClean="0">
              <a:latin typeface="Courier"/>
              <a:cs typeface="Courier"/>
            </a:endParaRPr>
          </a:p>
          <a:p>
            <a:r>
              <a:rPr lang="en-US" b="1" dirty="0" smtClean="0">
                <a:latin typeface="Courier"/>
                <a:cs typeface="Courier"/>
              </a:rPr>
              <a:t>$</a:t>
            </a:r>
            <a:r>
              <a:rPr lang="en-US" b="1" dirty="0">
                <a:latin typeface="Courier"/>
                <a:cs typeface="Courier"/>
              </a:rPr>
              <a:t>LTI = </a:t>
            </a:r>
            <a:r>
              <a:rPr lang="en-US" b="1" dirty="0" smtClean="0">
                <a:latin typeface="Courier"/>
                <a:cs typeface="Courier"/>
              </a:rPr>
              <a:t>LTIX</a:t>
            </a:r>
            <a:r>
              <a:rPr lang="en-US" b="1" dirty="0">
                <a:latin typeface="Courier"/>
                <a:cs typeface="Courier"/>
              </a:rPr>
              <a:t>::</a:t>
            </a:r>
            <a:r>
              <a:rPr lang="en-US" b="1" dirty="0" err="1">
                <a:latin typeface="Courier"/>
                <a:cs typeface="Courier"/>
              </a:rPr>
              <a:t>requireData</a:t>
            </a:r>
            <a:r>
              <a:rPr lang="en-US" b="1" dirty="0">
                <a:latin typeface="Courier"/>
                <a:cs typeface="Courier"/>
              </a:rPr>
              <a:t>(array('</a:t>
            </a:r>
            <a:r>
              <a:rPr lang="en-US" b="1" dirty="0" err="1">
                <a:latin typeface="Courier"/>
                <a:cs typeface="Courier"/>
              </a:rPr>
              <a:t>user_id</a:t>
            </a:r>
            <a:r>
              <a:rPr lang="en-US" b="1" dirty="0">
                <a:latin typeface="Courier"/>
                <a:cs typeface="Courier"/>
              </a:rPr>
              <a:t>', </a:t>
            </a:r>
            <a:endParaRPr lang="en-US" b="1" dirty="0" smtClean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   '</a:t>
            </a:r>
            <a:r>
              <a:rPr lang="en-US" b="1" dirty="0" err="1">
                <a:latin typeface="Courier"/>
                <a:cs typeface="Courier"/>
              </a:rPr>
              <a:t>link_id</a:t>
            </a:r>
            <a:r>
              <a:rPr lang="en-US" b="1" dirty="0">
                <a:latin typeface="Courier"/>
                <a:cs typeface="Courier"/>
              </a:rPr>
              <a:t>', </a:t>
            </a:r>
            <a:r>
              <a:rPr lang="en-US" b="1" dirty="0" smtClean="0">
                <a:latin typeface="Courier"/>
                <a:cs typeface="Courier"/>
              </a:rPr>
              <a:t>'</a:t>
            </a:r>
            <a:r>
              <a:rPr lang="en-US" b="1" dirty="0">
                <a:latin typeface="Courier"/>
                <a:cs typeface="Courier"/>
              </a:rPr>
              <a:t>role','</a:t>
            </a:r>
            <a:r>
              <a:rPr lang="en-US" b="1" dirty="0" err="1">
                <a:latin typeface="Courier"/>
                <a:cs typeface="Courier"/>
              </a:rPr>
              <a:t>context_id</a:t>
            </a:r>
            <a:r>
              <a:rPr lang="en-US" b="1" dirty="0">
                <a:latin typeface="Courier"/>
                <a:cs typeface="Courier"/>
              </a:rPr>
              <a:t>'))</a:t>
            </a:r>
            <a:r>
              <a:rPr lang="en-US" b="1" dirty="0" smtClean="0">
                <a:latin typeface="Courier"/>
                <a:cs typeface="Courier"/>
              </a:rPr>
              <a:t>;</a:t>
            </a:r>
          </a:p>
          <a:p>
            <a:endParaRPr lang="en-US" b="1" dirty="0">
              <a:latin typeface="Courier"/>
              <a:cs typeface="Courier"/>
            </a:endParaRPr>
          </a:p>
          <a:p>
            <a:r>
              <a:rPr lang="en-US" b="1" dirty="0" smtClean="0">
                <a:latin typeface="Courier"/>
                <a:cs typeface="Courier"/>
              </a:rPr>
              <a:t>...</a:t>
            </a:r>
          </a:p>
          <a:p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$OUTPUT-&gt;header();</a:t>
            </a:r>
          </a:p>
          <a:p>
            <a:r>
              <a:rPr lang="en-US" b="1" dirty="0">
                <a:latin typeface="Courier"/>
                <a:cs typeface="Courier"/>
              </a:rPr>
              <a:t>$OUTPUT-&gt;</a:t>
            </a:r>
            <a:r>
              <a:rPr lang="en-US" b="1" dirty="0" err="1">
                <a:latin typeface="Courier"/>
                <a:cs typeface="Courier"/>
              </a:rPr>
              <a:t>bodyStart</a:t>
            </a:r>
            <a:r>
              <a:rPr lang="en-US" b="1" dirty="0">
                <a:latin typeface="Courier"/>
                <a:cs typeface="Courier"/>
              </a:rPr>
              <a:t>();</a:t>
            </a:r>
          </a:p>
          <a:p>
            <a:r>
              <a:rPr lang="en-US" b="1" dirty="0">
                <a:latin typeface="Courier"/>
                <a:cs typeface="Courier"/>
              </a:rPr>
              <a:t>$OUTPUT-&gt;</a:t>
            </a:r>
            <a:r>
              <a:rPr lang="en-US" b="1" dirty="0" err="1">
                <a:latin typeface="Courier"/>
                <a:cs typeface="Courier"/>
              </a:rPr>
              <a:t>flashMessages</a:t>
            </a:r>
            <a:r>
              <a:rPr lang="en-US" b="1" dirty="0">
                <a:latin typeface="Courier"/>
                <a:cs typeface="Courier"/>
              </a:rPr>
              <a:t>();</a:t>
            </a:r>
          </a:p>
          <a:p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$OUTPUT-&gt;</a:t>
            </a:r>
            <a:r>
              <a:rPr lang="en-US" b="1" dirty="0" err="1">
                <a:latin typeface="Courier"/>
                <a:cs typeface="Courier"/>
              </a:rPr>
              <a:t>welcomeUserCourse</a:t>
            </a:r>
            <a:r>
              <a:rPr lang="en-US" b="1" dirty="0">
                <a:latin typeface="Courier"/>
                <a:cs typeface="Courier"/>
              </a:rPr>
              <a:t>();</a:t>
            </a:r>
          </a:p>
          <a:p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if ( $USER-&gt;instructor ) </a:t>
            </a:r>
            <a:r>
              <a:rPr lang="en-US" b="1" dirty="0" smtClean="0">
                <a:latin typeface="Courier"/>
                <a:cs typeface="Courier"/>
              </a:rPr>
              <a:t>{</a:t>
            </a:r>
          </a:p>
          <a:p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  ...</a:t>
            </a:r>
            <a:endParaRPr lang="en-US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16098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 Instructions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91560" y="1638017"/>
            <a:ext cx="3845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>
                <a:solidFill>
                  <a:srgbClr val="CCFFCC"/>
                </a:solidFill>
              </a:rPr>
              <a:t>www.tsugi.org</a:t>
            </a:r>
            <a:endParaRPr lang="en-US" sz="4800" dirty="0">
              <a:solidFill>
                <a:srgbClr val="CCFFCC"/>
              </a:solidFill>
            </a:endParaRPr>
          </a:p>
        </p:txBody>
      </p:sp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3545"/>
            <a:ext cx="9144000" cy="364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47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88615"/>
            <a:ext cx="8229600" cy="2701995"/>
          </a:xfrm>
        </p:spPr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lti-tools.dr-chuck.com</a:t>
            </a:r>
            <a:r>
              <a:rPr lang="en-US" dirty="0" smtClean="0"/>
              <a:t>/</a:t>
            </a:r>
            <a:r>
              <a:rPr lang="en-US" dirty="0" err="1" smtClean="0"/>
              <a:t>tsugi</a:t>
            </a:r>
            <a:r>
              <a:rPr lang="en-US" dirty="0" smtClean="0"/>
              <a:t>/</a:t>
            </a:r>
          </a:p>
          <a:p>
            <a:pPr lvl="1"/>
            <a:r>
              <a:rPr lang="en-US" dirty="0" smtClean="0"/>
              <a:t>Developer mode</a:t>
            </a:r>
          </a:p>
          <a:p>
            <a:pPr lvl="1"/>
            <a:r>
              <a:rPr lang="en-US" dirty="0" smtClean="0"/>
              <a:t>Apply for keys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272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</a:t>
            </a:r>
            <a:r>
              <a:rPr lang="en-US" dirty="0" err="1" smtClean="0"/>
              <a:t>Tsugi</a:t>
            </a:r>
            <a:r>
              <a:rPr lang="en-US" dirty="0" smtClean="0"/>
              <a:t> 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IMS </a:t>
            </a:r>
            <a:r>
              <a:rPr lang="en-US" dirty="0"/>
              <a:t>LTI </a:t>
            </a:r>
            <a:r>
              <a:rPr lang="en-US" dirty="0" smtClean="0"/>
              <a:t>2.1 </a:t>
            </a:r>
            <a:r>
              <a:rPr lang="en-US" dirty="0"/>
              <a:t>Support </a:t>
            </a:r>
          </a:p>
          <a:p>
            <a:r>
              <a:rPr lang="en-US" dirty="0" smtClean="0"/>
              <a:t>Improve Internationalization </a:t>
            </a:r>
          </a:p>
          <a:p>
            <a:r>
              <a:rPr lang="en-US" dirty="0" err="1" smtClean="0"/>
              <a:t>xAPI</a:t>
            </a:r>
            <a:r>
              <a:rPr lang="en-US" dirty="0" smtClean="0"/>
              <a:t> support</a:t>
            </a:r>
          </a:p>
          <a:p>
            <a:r>
              <a:rPr lang="en-US" dirty="0" smtClean="0"/>
              <a:t>IMS Caliper Support</a:t>
            </a:r>
          </a:p>
          <a:p>
            <a:r>
              <a:rPr lang="en-US" dirty="0" smtClean="0"/>
              <a:t>IMS Casa Support</a:t>
            </a:r>
          </a:p>
          <a:p>
            <a:r>
              <a:rPr lang="en-US" dirty="0" smtClean="0"/>
              <a:t>Outreach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065541" y="4390566"/>
            <a:ext cx="27428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FFFF00"/>
                </a:solidFill>
              </a:rPr>
              <a:t>Tsugi</a:t>
            </a:r>
            <a:r>
              <a:rPr lang="en-US" sz="2400" dirty="0" smtClean="0">
                <a:solidFill>
                  <a:srgbClr val="FFFF00"/>
                </a:solidFill>
              </a:rPr>
              <a:t> is in 24x7 production and I can support a few experimenters on my servers.</a:t>
            </a:r>
          </a:p>
        </p:txBody>
      </p:sp>
    </p:spTree>
    <p:extLst>
      <p:ext uri="{BB962C8B-B14F-4D97-AF65-F5344CB8AC3E}">
        <p14:creationId xmlns:p14="http://schemas.microsoft.com/office/powerpoint/2010/main" val="105735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 Level IMS API Code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sakaiproject</a:t>
            </a:r>
            <a:r>
              <a:rPr lang="en-US" dirty="0"/>
              <a:t>/</a:t>
            </a:r>
            <a:r>
              <a:rPr lang="en-US" dirty="0" err="1"/>
              <a:t>sakai</a:t>
            </a:r>
            <a:r>
              <a:rPr lang="en-US" dirty="0"/>
              <a:t>/tree/master/</a:t>
            </a:r>
            <a:r>
              <a:rPr lang="en-US" dirty="0" err="1"/>
              <a:t>basiclti</a:t>
            </a:r>
            <a:r>
              <a:rPr lang="en-US" dirty="0"/>
              <a:t>/</a:t>
            </a:r>
            <a:r>
              <a:rPr lang="en-US" dirty="0" err="1"/>
              <a:t>tsugi-</a:t>
            </a:r>
            <a:r>
              <a:rPr lang="en-US" dirty="0" err="1" smtClean="0"/>
              <a:t>util</a:t>
            </a:r>
            <a:endParaRPr lang="en-US" dirty="0" smtClean="0"/>
          </a:p>
          <a:p>
            <a:pPr lvl="1"/>
            <a:r>
              <a:rPr lang="en-US" dirty="0" smtClean="0"/>
              <a:t>Released in </a:t>
            </a:r>
            <a:r>
              <a:rPr lang="en-US" dirty="0" err="1" smtClean="0"/>
              <a:t>Sonatype</a:t>
            </a:r>
            <a:endParaRPr lang="en-US" dirty="0" smtClean="0"/>
          </a:p>
          <a:p>
            <a:pPr marL="457200" lvl="1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smtClean="0">
                <a:solidFill>
                  <a:srgbClr val="FFFFFF"/>
                </a:solidFill>
              </a:rPr>
              <a:t>      &lt;</a:t>
            </a:r>
            <a:r>
              <a:rPr lang="en-US" sz="2000" dirty="0" err="1">
                <a:solidFill>
                  <a:srgbClr val="FFFFFF"/>
                </a:solidFill>
              </a:rPr>
              <a:t>groupId</a:t>
            </a:r>
            <a:r>
              <a:rPr lang="en-US" sz="2000" dirty="0">
                <a:solidFill>
                  <a:srgbClr val="FFFFFF"/>
                </a:solidFill>
              </a:rPr>
              <a:t>&gt;</a:t>
            </a:r>
            <a:r>
              <a:rPr lang="en-US" sz="2000" dirty="0" err="1">
                <a:solidFill>
                  <a:srgbClr val="FFFFFF"/>
                </a:solidFill>
              </a:rPr>
              <a:t>org.tsugi</a:t>
            </a:r>
            <a:r>
              <a:rPr lang="en-US" sz="2000" dirty="0">
                <a:solidFill>
                  <a:srgbClr val="FFFFFF"/>
                </a:solidFill>
              </a:rPr>
              <a:t>&lt;/</a:t>
            </a:r>
            <a:r>
              <a:rPr lang="en-US" sz="2000" dirty="0" err="1">
                <a:solidFill>
                  <a:srgbClr val="FFFFFF"/>
                </a:solidFill>
              </a:rPr>
              <a:t>groupId</a:t>
            </a:r>
            <a:r>
              <a:rPr lang="en-US" sz="2000" dirty="0">
                <a:solidFill>
                  <a:srgbClr val="FFFFFF"/>
                </a:solidFill>
              </a:rPr>
              <a:t>&gt;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  </a:t>
            </a:r>
            <a:r>
              <a:rPr lang="en-US" sz="2000" dirty="0" smtClean="0">
                <a:solidFill>
                  <a:srgbClr val="FFFFFF"/>
                </a:solidFill>
              </a:rPr>
              <a:t>      &lt;</a:t>
            </a:r>
            <a:r>
              <a:rPr lang="en-US" sz="2000" dirty="0" err="1">
                <a:solidFill>
                  <a:srgbClr val="FFFFFF"/>
                </a:solidFill>
              </a:rPr>
              <a:t>artifactId</a:t>
            </a:r>
            <a:r>
              <a:rPr lang="en-US" sz="2000" dirty="0">
                <a:solidFill>
                  <a:srgbClr val="FFFFFF"/>
                </a:solidFill>
              </a:rPr>
              <a:t>&gt;</a:t>
            </a:r>
            <a:r>
              <a:rPr lang="en-US" sz="2000" dirty="0" err="1">
                <a:solidFill>
                  <a:srgbClr val="FFFFFF"/>
                </a:solidFill>
              </a:rPr>
              <a:t>tsugi-util</a:t>
            </a:r>
            <a:r>
              <a:rPr lang="en-US" sz="2000" dirty="0">
                <a:solidFill>
                  <a:srgbClr val="FFFFFF"/>
                </a:solidFill>
              </a:rPr>
              <a:t>&lt;/</a:t>
            </a:r>
            <a:r>
              <a:rPr lang="en-US" sz="2000" dirty="0" err="1">
                <a:solidFill>
                  <a:srgbClr val="FFFFFF"/>
                </a:solidFill>
              </a:rPr>
              <a:t>artifactId</a:t>
            </a:r>
            <a:r>
              <a:rPr lang="en-US" sz="2000" dirty="0">
                <a:solidFill>
                  <a:srgbClr val="FFFFFF"/>
                </a:solidFill>
              </a:rPr>
              <a:t>&gt;</a:t>
            </a:r>
          </a:p>
          <a:p>
            <a:r>
              <a:rPr lang="en-US" dirty="0" smtClean="0"/>
              <a:t>Java Library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/csev/</a:t>
            </a:r>
            <a:r>
              <a:rPr lang="en-US" dirty="0" err="1"/>
              <a:t>tsugi</a:t>
            </a:r>
            <a:r>
              <a:rPr lang="en-US" dirty="0"/>
              <a:t>-</a:t>
            </a:r>
            <a:r>
              <a:rPr lang="en-US" dirty="0" smtClean="0"/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38113380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API Documentation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csev.github.io</a:t>
            </a:r>
            <a:r>
              <a:rPr lang="en-US" dirty="0"/>
              <a:t>/</a:t>
            </a:r>
            <a:r>
              <a:rPr lang="en-US" dirty="0" err="1"/>
              <a:t>tsugi</a:t>
            </a:r>
            <a:r>
              <a:rPr lang="en-US" dirty="0"/>
              <a:t>-java/</a:t>
            </a:r>
            <a:r>
              <a:rPr lang="en-US" dirty="0" err="1"/>
              <a:t>apidocs</a:t>
            </a:r>
            <a:r>
              <a:rPr lang="en-US" dirty="0" smtClean="0"/>
              <a:t>/</a:t>
            </a:r>
          </a:p>
          <a:p>
            <a:r>
              <a:rPr lang="en-US" dirty="0" smtClean="0"/>
              <a:t>Sample </a:t>
            </a:r>
            <a:r>
              <a:rPr lang="en-US" dirty="0" err="1" smtClean="0"/>
              <a:t>TsugiServlet</a:t>
            </a:r>
            <a:r>
              <a:rPr lang="en-US" dirty="0" smtClean="0"/>
              <a:t> / Maven / JDBC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/csev/</a:t>
            </a:r>
            <a:r>
              <a:rPr lang="en-US" dirty="0" err="1"/>
              <a:t>tsugi</a:t>
            </a:r>
            <a:r>
              <a:rPr lang="en-US" dirty="0"/>
              <a:t>-java-</a:t>
            </a:r>
            <a:r>
              <a:rPr lang="en-US" dirty="0" smtClean="0"/>
              <a:t>servlet</a:t>
            </a:r>
          </a:p>
          <a:p>
            <a:r>
              <a:rPr lang="en-US" dirty="0" smtClean="0"/>
              <a:t>Simple Sample Servlet / Maven / JDB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/csev/maven-jetty-</a:t>
            </a:r>
            <a:r>
              <a:rPr lang="en-US" dirty="0" err="1"/>
              <a:t>jdbc</a:t>
            </a:r>
            <a:r>
              <a:rPr lang="en-US" dirty="0"/>
              <a:t>-servlet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908645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78311" y="4600223"/>
            <a:ext cx="3268133" cy="1507972"/>
          </a:xfrm>
        </p:spPr>
        <p:txBody>
          <a:bodyPr/>
          <a:lstStyle/>
          <a:p>
            <a:r>
              <a:rPr lang="en-US" dirty="0" smtClean="0"/>
              <a:t>Java </a:t>
            </a:r>
            <a:r>
              <a:rPr lang="en-US" dirty="0" err="1" smtClean="0"/>
              <a:t>Tsugi</a:t>
            </a:r>
            <a:r>
              <a:rPr lang="en-US" dirty="0" smtClean="0"/>
              <a:t> Tool Code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397375" y="157193"/>
            <a:ext cx="8188159" cy="6247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"/>
                <a:cs typeface="Courier"/>
              </a:rPr>
              <a:t>        </a:t>
            </a:r>
            <a:r>
              <a:rPr lang="en-US" sz="1600" dirty="0">
                <a:latin typeface="Courier"/>
                <a:cs typeface="Courier"/>
              </a:rPr>
              <a:t>Launch launch = </a:t>
            </a:r>
            <a:r>
              <a:rPr lang="en-US" sz="1600" dirty="0" err="1">
                <a:latin typeface="Courier"/>
                <a:cs typeface="Courier"/>
              </a:rPr>
              <a:t>tsugi.getLaunch</a:t>
            </a:r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req</a:t>
            </a:r>
            <a:r>
              <a:rPr lang="en-US" sz="1600" dirty="0">
                <a:latin typeface="Courier"/>
                <a:cs typeface="Courier"/>
              </a:rPr>
              <a:t>, res)</a:t>
            </a:r>
            <a:r>
              <a:rPr lang="en-US" sz="1600" dirty="0" smtClean="0">
                <a:latin typeface="Courier"/>
                <a:cs typeface="Courier"/>
              </a:rPr>
              <a:t>;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if ( </a:t>
            </a:r>
            <a:r>
              <a:rPr lang="en-US" sz="1600" dirty="0" err="1">
                <a:latin typeface="Courier"/>
                <a:cs typeface="Courier"/>
              </a:rPr>
              <a:t>launch.isComplete</a:t>
            </a:r>
            <a:r>
              <a:rPr lang="en-US" sz="1600" dirty="0">
                <a:latin typeface="Courier"/>
                <a:cs typeface="Courier"/>
              </a:rPr>
              <a:t>() ) return</a:t>
            </a:r>
            <a:r>
              <a:rPr lang="en-US" sz="1600" dirty="0" smtClean="0">
                <a:latin typeface="Courier"/>
                <a:cs typeface="Courier"/>
              </a:rPr>
              <a:t>;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if ( ! </a:t>
            </a:r>
            <a:r>
              <a:rPr lang="en-US" sz="1600" dirty="0" err="1">
                <a:latin typeface="Courier"/>
                <a:cs typeface="Courier"/>
              </a:rPr>
              <a:t>launch.isValid</a:t>
            </a:r>
            <a:r>
              <a:rPr lang="en-US" sz="1600" dirty="0">
                <a:latin typeface="Courier"/>
                <a:cs typeface="Courier"/>
              </a:rPr>
              <a:t>() ) </a:t>
            </a:r>
            <a:r>
              <a:rPr lang="en-US" sz="1600" dirty="0" smtClean="0">
                <a:latin typeface="Courier"/>
                <a:cs typeface="Courier"/>
              </a:rPr>
              <a:t>{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    throw new </a:t>
            </a:r>
            <a:r>
              <a:rPr lang="en-US" sz="1600" dirty="0" err="1">
                <a:latin typeface="Courier"/>
                <a:cs typeface="Courier"/>
              </a:rPr>
              <a:t>RuntimeException</a:t>
            </a:r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launch.getErrorMessage</a:t>
            </a:r>
            <a:r>
              <a:rPr lang="en-US" sz="1600" dirty="0">
                <a:latin typeface="Courier"/>
                <a:cs typeface="Courier"/>
              </a:rPr>
              <a:t>());</a:t>
            </a:r>
          </a:p>
          <a:p>
            <a:r>
              <a:rPr lang="en-US" sz="1600" dirty="0" smtClean="0">
                <a:latin typeface="Courier"/>
                <a:cs typeface="Courier"/>
              </a:rPr>
              <a:t>        </a:t>
            </a:r>
            <a:r>
              <a:rPr lang="en-US" sz="1600" dirty="0">
                <a:latin typeface="Courier"/>
                <a:cs typeface="Courier"/>
              </a:rPr>
              <a:t>}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        </a:t>
            </a:r>
            <a:r>
              <a:rPr lang="en-US" sz="1600" dirty="0">
                <a:latin typeface="Courier"/>
                <a:cs typeface="Courier"/>
              </a:rPr>
              <a:t>Output o = </a:t>
            </a:r>
            <a:r>
              <a:rPr lang="en-US" sz="1600" dirty="0" err="1">
                <a:latin typeface="Courier"/>
                <a:cs typeface="Courier"/>
              </a:rPr>
              <a:t>launch.getOutput</a:t>
            </a:r>
            <a:r>
              <a:rPr lang="en-US" sz="1600" dirty="0">
                <a:latin typeface="Courier"/>
                <a:cs typeface="Courier"/>
              </a:rPr>
              <a:t>();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Properties p = </a:t>
            </a:r>
            <a:r>
              <a:rPr lang="en-US" sz="1600" dirty="0" err="1">
                <a:latin typeface="Courier"/>
                <a:cs typeface="Courier"/>
              </a:rPr>
              <a:t>o.header</a:t>
            </a:r>
            <a:r>
              <a:rPr lang="en-US" sz="1600" dirty="0">
                <a:latin typeface="Courier"/>
                <a:cs typeface="Courier"/>
              </a:rPr>
              <a:t>(out)</a:t>
            </a:r>
            <a:r>
              <a:rPr lang="en-US" sz="1600" dirty="0" smtClean="0">
                <a:latin typeface="Courier"/>
                <a:cs typeface="Courier"/>
              </a:rPr>
              <a:t>;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out.println</a:t>
            </a:r>
            <a:r>
              <a:rPr lang="en-US" sz="1600" dirty="0">
                <a:latin typeface="Courier"/>
                <a:cs typeface="Courier"/>
              </a:rPr>
              <a:t>("&lt;title&gt;Sample&lt;/title&gt;")</a:t>
            </a:r>
            <a:r>
              <a:rPr lang="en-US" sz="1600" dirty="0" smtClean="0">
                <a:latin typeface="Courier"/>
                <a:cs typeface="Courier"/>
              </a:rPr>
              <a:t>;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// Some of my CSS includes..</a:t>
            </a:r>
            <a:r>
              <a:rPr lang="en-US" sz="1600" dirty="0" smtClean="0">
                <a:latin typeface="Courier"/>
                <a:cs typeface="Courier"/>
              </a:rPr>
              <a:t>.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o.bodyStart</a:t>
            </a:r>
            <a:r>
              <a:rPr lang="en-US" sz="1600" dirty="0">
                <a:latin typeface="Courier"/>
                <a:cs typeface="Courier"/>
              </a:rPr>
              <a:t>(out)</a:t>
            </a:r>
            <a:r>
              <a:rPr lang="en-US" sz="1600" dirty="0" smtClean="0">
                <a:latin typeface="Courier"/>
                <a:cs typeface="Courier"/>
              </a:rPr>
              <a:t>;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o.navStart</a:t>
            </a:r>
            <a:r>
              <a:rPr lang="en-US" sz="1600" dirty="0">
                <a:latin typeface="Courier"/>
                <a:cs typeface="Courier"/>
              </a:rPr>
              <a:t>(out); // If you want it.</a:t>
            </a:r>
            <a:r>
              <a:rPr lang="en-US" sz="1600" dirty="0" smtClean="0">
                <a:latin typeface="Courier"/>
                <a:cs typeface="Courier"/>
              </a:rPr>
              <a:t>.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o.flashMessages</a:t>
            </a:r>
            <a:r>
              <a:rPr lang="en-US" sz="1600" dirty="0">
                <a:latin typeface="Courier"/>
                <a:cs typeface="Courier"/>
              </a:rPr>
              <a:t>(out);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out.println</a:t>
            </a:r>
            <a:r>
              <a:rPr lang="en-US" sz="1600" dirty="0">
                <a:latin typeface="Courier"/>
                <a:cs typeface="Courier"/>
              </a:rPr>
              <a:t>("&lt;pre&gt;");</a:t>
            </a: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out.println</a:t>
            </a:r>
            <a:r>
              <a:rPr lang="en-US" sz="1600" dirty="0">
                <a:latin typeface="Courier"/>
                <a:cs typeface="Courier"/>
              </a:rPr>
              <a:t>("Welcome to hello world!");</a:t>
            </a: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out.println</a:t>
            </a:r>
            <a:r>
              <a:rPr lang="en-US" sz="1600" dirty="0">
                <a:latin typeface="Courier"/>
                <a:cs typeface="Courier"/>
              </a:rPr>
              <a:t>("&lt;/pre&gt;");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o.navEnd</a:t>
            </a:r>
            <a:r>
              <a:rPr lang="en-US" sz="1600" dirty="0">
                <a:latin typeface="Courier"/>
                <a:cs typeface="Courier"/>
              </a:rPr>
              <a:t>(out); // If you started it</a:t>
            </a: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o.footerStart</a:t>
            </a:r>
            <a:r>
              <a:rPr lang="en-US" sz="1600" dirty="0">
                <a:latin typeface="Courier"/>
                <a:cs typeface="Courier"/>
              </a:rPr>
              <a:t>(out);</a:t>
            </a:r>
          </a:p>
          <a:p>
            <a:r>
              <a:rPr lang="en-US" sz="1600" dirty="0">
                <a:latin typeface="Courier"/>
                <a:cs typeface="Courier"/>
              </a:rPr>
              <a:t>        // Some of my own JavaScript goodness</a:t>
            </a:r>
          </a:p>
          <a:p>
            <a:r>
              <a:rPr lang="en-US" sz="1600" dirty="0">
                <a:latin typeface="Courier"/>
                <a:cs typeface="Courier"/>
              </a:rPr>
              <a:t>        $(document).ready( ... );</a:t>
            </a: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o.footerEnd</a:t>
            </a:r>
            <a:r>
              <a:rPr lang="en-US" sz="1600" dirty="0">
                <a:latin typeface="Courier"/>
                <a:cs typeface="Courier"/>
              </a:rPr>
              <a:t>(out);</a:t>
            </a:r>
          </a:p>
        </p:txBody>
      </p:sp>
    </p:spTree>
    <p:extLst>
      <p:ext uri="{BB962C8B-B14F-4D97-AF65-F5344CB8AC3E}">
        <p14:creationId xmlns:p14="http://schemas.microsoft.com/office/powerpoint/2010/main" val="1391402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348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5942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4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566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4320"/>
          </a:xfrm>
        </p:spPr>
        <p:txBody>
          <a:bodyPr/>
          <a:lstStyle/>
          <a:p>
            <a:r>
              <a:rPr lang="en-US" dirty="0" smtClean="0"/>
              <a:t>Deploying Java </a:t>
            </a:r>
            <a:r>
              <a:rPr lang="en-US" dirty="0" err="1" smtClean="0"/>
              <a:t>Tsugi</a:t>
            </a:r>
            <a:r>
              <a:rPr lang="en-US" dirty="0" smtClean="0"/>
              <a:t> Apps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07477" y="1417638"/>
            <a:ext cx="2662769" cy="2091563"/>
          </a:xfrm>
          <a:prstGeom prst="rect">
            <a:avLst/>
          </a:prstGeom>
          <a:solidFill>
            <a:srgbClr val="0000FF"/>
          </a:solidFill>
          <a:ln>
            <a:solidFill>
              <a:srgbClr val="1F49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Tomcat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1907477" y="3859305"/>
            <a:ext cx="5504064" cy="2091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Sakai</a:t>
            </a:r>
            <a:endParaRPr lang="en-US" sz="24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5831058" y="4101437"/>
            <a:ext cx="1351914" cy="1645809"/>
            <a:chOff x="3692298" y="3862740"/>
            <a:chExt cx="1191486" cy="1427249"/>
          </a:xfrm>
        </p:grpSpPr>
        <p:sp>
          <p:nvSpPr>
            <p:cNvPr id="19" name="Rectangle 18"/>
            <p:cNvSpPr/>
            <p:nvPr/>
          </p:nvSpPr>
          <p:spPr>
            <a:xfrm>
              <a:off x="3692298" y="3862740"/>
              <a:ext cx="1191486" cy="14272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818510" y="4437633"/>
              <a:ext cx="934341" cy="7345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Tsugi</a:t>
              </a:r>
              <a:endParaRPr lang="en-US" sz="2400" dirty="0" smtClean="0"/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818510" y="3972172"/>
              <a:ext cx="934341" cy="4654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/>
                <a:t>S</a:t>
              </a:r>
              <a:r>
                <a:rPr lang="en-US" sz="2400" dirty="0" err="1" smtClean="0"/>
                <a:t>Tsugi</a:t>
              </a:r>
              <a:endParaRPr lang="en-US" sz="24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200729" y="4117428"/>
            <a:ext cx="1351914" cy="1645809"/>
            <a:chOff x="1134394" y="2048138"/>
            <a:chExt cx="1351914" cy="1645809"/>
          </a:xfrm>
        </p:grpSpPr>
        <p:sp>
          <p:nvSpPr>
            <p:cNvPr id="26" name="Rectangle 25"/>
            <p:cNvSpPr/>
            <p:nvPr/>
          </p:nvSpPr>
          <p:spPr>
            <a:xfrm>
              <a:off x="1134394" y="2048138"/>
              <a:ext cx="1351914" cy="164580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277600" y="2711067"/>
              <a:ext cx="1060146" cy="84698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Sakai</a:t>
              </a:r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277600" y="2174328"/>
              <a:ext cx="1060146" cy="5367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Sakai</a:t>
              </a:r>
              <a:endParaRPr lang="en-US" sz="2400" dirty="0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4696328" y="1420809"/>
            <a:ext cx="2715213" cy="20883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Amazon</a:t>
            </a:r>
          </a:p>
          <a:p>
            <a:endParaRPr lang="en-US" sz="24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5897609" y="1750695"/>
            <a:ext cx="1351914" cy="1589545"/>
            <a:chOff x="3692298" y="3862740"/>
            <a:chExt cx="1191486" cy="1427249"/>
          </a:xfrm>
        </p:grpSpPr>
        <p:sp>
          <p:nvSpPr>
            <p:cNvPr id="31" name="Rectangle 30"/>
            <p:cNvSpPr/>
            <p:nvPr/>
          </p:nvSpPr>
          <p:spPr>
            <a:xfrm>
              <a:off x="3692298" y="3862740"/>
              <a:ext cx="1191486" cy="14272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818510" y="4437633"/>
              <a:ext cx="934341" cy="7345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Tsugi</a:t>
              </a:r>
              <a:endParaRPr lang="en-US" sz="2400" dirty="0" smtClean="0"/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818510" y="3972172"/>
              <a:ext cx="934341" cy="4654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JTusgi</a:t>
              </a:r>
              <a:endParaRPr lang="en-US" sz="24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009502" y="1740488"/>
            <a:ext cx="1351914" cy="1589545"/>
            <a:chOff x="3692298" y="3862740"/>
            <a:chExt cx="1191486" cy="1427249"/>
          </a:xfrm>
        </p:grpSpPr>
        <p:sp>
          <p:nvSpPr>
            <p:cNvPr id="35" name="Rectangle 34"/>
            <p:cNvSpPr/>
            <p:nvPr/>
          </p:nvSpPr>
          <p:spPr>
            <a:xfrm>
              <a:off x="3692298" y="3862740"/>
              <a:ext cx="1191486" cy="14272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818510" y="4437633"/>
              <a:ext cx="934341" cy="7345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Tsugi</a:t>
              </a:r>
              <a:endParaRPr lang="en-US" sz="2400" dirty="0" smtClean="0"/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818510" y="3972172"/>
              <a:ext cx="934341" cy="4654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JTsugi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99562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49689"/>
          </a:xfrm>
        </p:spPr>
        <p:txBody>
          <a:bodyPr>
            <a:noAutofit/>
          </a:bodyPr>
          <a:lstStyle/>
          <a:p>
            <a:r>
              <a:rPr lang="en-US" sz="2800" dirty="0" smtClean="0"/>
              <a:t>Depends on the </a:t>
            </a:r>
            <a:endParaRPr lang="en-US" sz="2800" dirty="0" smtClean="0"/>
          </a:p>
          <a:p>
            <a:pPr lvl="1"/>
            <a:r>
              <a:rPr lang="en-US" dirty="0" smtClean="0"/>
              <a:t>Handles LTI </a:t>
            </a:r>
            <a:r>
              <a:rPr lang="en-US" dirty="0" smtClean="0"/>
              <a:t>Launches</a:t>
            </a:r>
          </a:p>
          <a:p>
            <a:pPr lvl="1"/>
            <a:r>
              <a:rPr lang="en-US" dirty="0" smtClean="0"/>
              <a:t>Connects to the </a:t>
            </a:r>
            <a:r>
              <a:rPr lang="en-US" dirty="0" err="1" smtClean="0"/>
              <a:t>Tsugi</a:t>
            </a:r>
            <a:r>
              <a:rPr lang="en-US" dirty="0" smtClean="0"/>
              <a:t> database</a:t>
            </a:r>
          </a:p>
          <a:p>
            <a:pPr lvl="1"/>
            <a:r>
              <a:rPr lang="en-US" dirty="0" smtClean="0"/>
              <a:t>Uses PHP Console</a:t>
            </a:r>
            <a:endParaRPr lang="en-US" dirty="0" smtClean="0"/>
          </a:p>
          <a:p>
            <a:r>
              <a:rPr lang="en-US" dirty="0" smtClean="0"/>
              <a:t>Expecting </a:t>
            </a:r>
            <a:r>
              <a:rPr lang="en-US" dirty="0"/>
              <a:t>A</a:t>
            </a:r>
            <a:r>
              <a:rPr lang="en-US" dirty="0" smtClean="0"/>
              <a:t>lpha release </a:t>
            </a:r>
            <a:r>
              <a:rPr lang="en-US" dirty="0" smtClean="0"/>
              <a:t>Summer 2016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Node </a:t>
            </a:r>
            <a:r>
              <a:rPr lang="en-US" dirty="0" err="1" smtClean="0"/>
              <a:t>Tsugi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021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6898"/>
          </a:xfrm>
        </p:spPr>
        <p:txBody>
          <a:bodyPr>
            <a:noAutofit/>
          </a:bodyPr>
          <a:lstStyle/>
          <a:p>
            <a:r>
              <a:rPr lang="en-US" sz="2800" dirty="0" smtClean="0"/>
              <a:t>Node Library Code</a:t>
            </a:r>
            <a:endParaRPr lang="en-US" sz="2800" dirty="0" smtClean="0"/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/csev/</a:t>
            </a:r>
            <a:r>
              <a:rPr lang="en-US" dirty="0" err="1"/>
              <a:t>tsugi</a:t>
            </a:r>
            <a:r>
              <a:rPr lang="en-US" dirty="0"/>
              <a:t>-</a:t>
            </a:r>
            <a:r>
              <a:rPr lang="en-US" dirty="0" smtClean="0"/>
              <a:t>node</a:t>
            </a:r>
          </a:p>
          <a:p>
            <a:pPr lvl="1"/>
            <a:r>
              <a:rPr lang="en-US" dirty="0"/>
              <a:t>http://do1.dr-chuck.com/</a:t>
            </a:r>
            <a:r>
              <a:rPr lang="en-US" dirty="0" err="1"/>
              <a:t>tsugi</a:t>
            </a:r>
            <a:r>
              <a:rPr lang="en-US" dirty="0"/>
              <a:t>-node/</a:t>
            </a:r>
            <a:r>
              <a:rPr lang="en-US" dirty="0" err="1"/>
              <a:t>esdoc</a:t>
            </a:r>
            <a:r>
              <a:rPr lang="en-US" dirty="0"/>
              <a:t>/</a:t>
            </a:r>
          </a:p>
          <a:p>
            <a:r>
              <a:rPr lang="en-US" dirty="0" smtClean="0"/>
              <a:t>Node Sample Application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/csev/</a:t>
            </a:r>
            <a:r>
              <a:rPr lang="en-US" dirty="0" err="1"/>
              <a:t>tsugi</a:t>
            </a:r>
            <a:r>
              <a:rPr lang="en-US" dirty="0"/>
              <a:t>-node-</a:t>
            </a:r>
            <a:r>
              <a:rPr lang="en-US" dirty="0" smtClean="0"/>
              <a:t>sample</a:t>
            </a:r>
          </a:p>
          <a:p>
            <a:pPr lvl="1"/>
            <a:endParaRPr lang="en-US" dirty="0"/>
          </a:p>
          <a:p>
            <a:r>
              <a:rPr lang="en-US" dirty="0" smtClean="0"/>
              <a:t>Very emergent...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Node </a:t>
            </a:r>
            <a:r>
              <a:rPr lang="en-US" dirty="0" err="1" smtClean="0"/>
              <a:t>Tsugi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874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</a:t>
            </a:r>
            <a:r>
              <a:rPr lang="en-US" dirty="0" err="1" smtClean="0"/>
              <a:t>Tsugi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Tool Hosting Container (i.e. Like a B2)</a:t>
            </a:r>
          </a:p>
          <a:p>
            <a:pPr lvl="1"/>
            <a:r>
              <a:rPr lang="en-US" dirty="0" smtClean="0"/>
              <a:t>PHP now, Java in development</a:t>
            </a:r>
          </a:p>
          <a:p>
            <a:r>
              <a:rPr lang="en-US" dirty="0" smtClean="0"/>
              <a:t>Based on IMS Specifications</a:t>
            </a:r>
          </a:p>
          <a:p>
            <a:pPr lvl="1"/>
            <a:r>
              <a:rPr lang="en-US" dirty="0" smtClean="0"/>
              <a:t>LTI 1.x / LTI 2.x / IMS Settings / Common Cartridge / Caliper / CASA / Roster / </a:t>
            </a:r>
            <a:r>
              <a:rPr lang="en-US" dirty="0" err="1" smtClean="0"/>
              <a:t>Gradebook</a:t>
            </a:r>
            <a:r>
              <a:rPr lang="en-US" dirty="0" smtClean="0"/>
              <a:t> / ....</a:t>
            </a:r>
          </a:p>
          <a:p>
            <a:r>
              <a:rPr lang="en-US" dirty="0" smtClean="0"/>
              <a:t>Tools can run on a campus hosting platform or commercial provider or cloud</a:t>
            </a:r>
          </a:p>
          <a:p>
            <a:r>
              <a:rPr lang="en-US" dirty="0" smtClean="0"/>
              <a:t>Tools are "installed" into hosting containers</a:t>
            </a:r>
            <a:endParaRPr lang="en-US" dirty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7785100"/>
            <a:ext cx="13462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9309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1108"/>
            <a:ext cx="5634649" cy="1146529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964679"/>
          </a:xfrm>
        </p:spPr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PHP is very well developed </a:t>
            </a:r>
            <a:endParaRPr lang="en-US" dirty="0"/>
          </a:p>
          <a:p>
            <a:pPr lvl="1"/>
            <a:r>
              <a:rPr lang="en-US" dirty="0" smtClean="0"/>
              <a:t>Production ready: LTI 1.1, </a:t>
            </a:r>
            <a:r>
              <a:rPr lang="en-US" dirty="0" err="1" smtClean="0"/>
              <a:t>ContentItem</a:t>
            </a:r>
            <a:endParaRPr lang="en-US" dirty="0" smtClean="0"/>
          </a:p>
          <a:p>
            <a:pPr lvl="1"/>
            <a:r>
              <a:rPr lang="en-US" dirty="0" smtClean="0"/>
              <a:t>Working: LTI 2.0, LTI 2.1, CASA</a:t>
            </a:r>
          </a:p>
          <a:p>
            <a:r>
              <a:rPr lang="en-US" dirty="0" err="1" smtClean="0"/>
              <a:t>Tsugi</a:t>
            </a:r>
            <a:r>
              <a:rPr lang="en-US" dirty="0" smtClean="0"/>
              <a:t> Java – Might be folded into Sakai</a:t>
            </a:r>
          </a:p>
          <a:p>
            <a:r>
              <a:rPr lang="en-US" dirty="0" err="1" smtClean="0"/>
              <a:t>Tsugi</a:t>
            </a:r>
            <a:r>
              <a:rPr lang="en-US" dirty="0"/>
              <a:t> </a:t>
            </a:r>
            <a:r>
              <a:rPr lang="en-US" dirty="0" smtClean="0"/>
              <a:t>Node</a:t>
            </a:r>
          </a:p>
          <a:p>
            <a:pPr lvl="1"/>
            <a:r>
              <a:rPr lang="en-US" dirty="0" smtClean="0"/>
              <a:t>Expecting a summer 2016 release for standalone pattern</a:t>
            </a:r>
          </a:p>
        </p:txBody>
      </p:sp>
      <p:pic>
        <p:nvPicPr>
          <p:cNvPr id="4" name="Picture 3" descr="tsugi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029" y="576389"/>
            <a:ext cx="2564771" cy="76034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TextBox 5"/>
          <p:cNvSpPr txBox="1"/>
          <p:nvPr/>
        </p:nvSpPr>
        <p:spPr>
          <a:xfrm>
            <a:off x="242737" y="5691599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400" dirty="0"/>
              <a:t>https://</a:t>
            </a:r>
            <a:r>
              <a:rPr lang="en-US" sz="2400" dirty="0" err="1"/>
              <a:t>groups.google.com</a:t>
            </a:r>
            <a:r>
              <a:rPr lang="en-US" sz="2400" dirty="0"/>
              <a:t>/a/</a:t>
            </a:r>
            <a:r>
              <a:rPr lang="en-US" sz="2400" dirty="0" err="1"/>
              <a:t>apereo.org</a:t>
            </a:r>
            <a:r>
              <a:rPr lang="en-US" sz="2400" dirty="0"/>
              <a:t>/forum/#!forum/</a:t>
            </a:r>
            <a:r>
              <a:rPr lang="en-US" sz="2400" dirty="0" err="1"/>
              <a:t>tsugi-</a:t>
            </a:r>
            <a:r>
              <a:rPr lang="en-US" sz="2400" dirty="0" err="1" smtClean="0"/>
              <a:t>dev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2492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the 2003 Sakai Proposal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186" y="6296880"/>
            <a:ext cx="905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http://www-</a:t>
            </a:r>
            <a:r>
              <a:rPr lang="en-US" dirty="0" err="1" smtClean="0"/>
              <a:t>personal.umich.edu</a:t>
            </a:r>
            <a:r>
              <a:rPr lang="en-US" dirty="0" smtClean="0"/>
              <a:t>/~csev/papers/2004/2004_03_01_mellon_sakai_proposal.pdf</a:t>
            </a:r>
            <a:endParaRPr lang="en-US" dirty="0"/>
          </a:p>
        </p:txBody>
      </p:sp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45" y="2418229"/>
            <a:ext cx="86233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12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8" descr="Sakai-logo-transpar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657600"/>
            <a:ext cx="1157288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1" descr="blackboard-logo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685800"/>
            <a:ext cx="1106488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4" descr="moodle-logo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05000"/>
            <a:ext cx="2563813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Straight Arrow Connector 26"/>
          <p:cNvCxnSpPr/>
          <p:nvPr/>
        </p:nvCxnSpPr>
        <p:spPr>
          <a:xfrm flipV="1">
            <a:off x="2528888" y="3581400"/>
            <a:ext cx="3054350" cy="427038"/>
          </a:xfrm>
          <a:prstGeom prst="straightConnector1">
            <a:avLst/>
          </a:prstGeom>
          <a:noFill/>
          <a:ln w="25400" cap="flat" cmpd="sng" algn="ctr">
            <a:solidFill>
              <a:srgbClr val="03A4E1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8" name="Straight Arrow Connector 27"/>
          <p:cNvCxnSpPr/>
          <p:nvPr/>
        </p:nvCxnSpPr>
        <p:spPr>
          <a:xfrm>
            <a:off x="3606800" y="1252538"/>
            <a:ext cx="1976438" cy="2328862"/>
          </a:xfrm>
          <a:prstGeom prst="straightConnector1">
            <a:avLst/>
          </a:prstGeom>
          <a:noFill/>
          <a:ln w="25400" cap="flat" cmpd="sng" algn="ctr">
            <a:solidFill>
              <a:srgbClr val="F49122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9" name="Straight Arrow Connector 28"/>
          <p:cNvCxnSpPr/>
          <p:nvPr/>
        </p:nvCxnSpPr>
        <p:spPr>
          <a:xfrm>
            <a:off x="3402013" y="2263775"/>
            <a:ext cx="2181225" cy="1317625"/>
          </a:xfrm>
          <a:prstGeom prst="straightConnector1">
            <a:avLst/>
          </a:prstGeom>
          <a:noFill/>
          <a:ln w="25400" cap="flat" cmpd="sng" algn="ctr">
            <a:solidFill>
              <a:srgbClr val="F8C84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0" name="Straight Arrow Connector 29"/>
          <p:cNvCxnSpPr/>
          <p:nvPr/>
        </p:nvCxnSpPr>
        <p:spPr>
          <a:xfrm>
            <a:off x="2882900" y="3200400"/>
            <a:ext cx="2700338" cy="381000"/>
          </a:xfrm>
          <a:prstGeom prst="straightConnector1">
            <a:avLst/>
          </a:prstGeom>
          <a:noFill/>
          <a:ln w="25400" cap="flat" cmpd="sng" algn="ctr">
            <a:solidFill>
              <a:srgbClr val="0A4981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1" name="Straight Arrow Connector 30"/>
          <p:cNvCxnSpPr/>
          <p:nvPr/>
        </p:nvCxnSpPr>
        <p:spPr>
          <a:xfrm flipV="1">
            <a:off x="1625600" y="3581400"/>
            <a:ext cx="3957638" cy="1308100"/>
          </a:xfrm>
          <a:prstGeom prst="straightConnector1">
            <a:avLst/>
          </a:prstGeom>
          <a:noFill/>
          <a:ln w="25400" cap="flat" cmpd="sng" algn="ctr">
            <a:solidFill>
              <a:srgbClr val="5B608B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32" name="Picture 21" descr="jenzabar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95600"/>
            <a:ext cx="2273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23" descr="Desire2Learn-logo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14400"/>
            <a:ext cx="246380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24" descr="olat_logo2_12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267200"/>
            <a:ext cx="124460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" name="Straight Arrow Connector 34"/>
          <p:cNvCxnSpPr/>
          <p:nvPr/>
        </p:nvCxnSpPr>
        <p:spPr>
          <a:xfrm rot="16200000" flipH="1">
            <a:off x="4230688" y="2228850"/>
            <a:ext cx="1943100" cy="762000"/>
          </a:xfrm>
          <a:prstGeom prst="straightConnector1">
            <a:avLst/>
          </a:prstGeom>
          <a:noFill/>
          <a:ln w="25400" cap="flat" cmpd="sng" algn="ctr">
            <a:solidFill>
              <a:srgbClr val="373737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36" name="Picture 11" descr="Untitled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5257800"/>
            <a:ext cx="14478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Straight Arrow Connector 36"/>
          <p:cNvCxnSpPr/>
          <p:nvPr/>
        </p:nvCxnSpPr>
        <p:spPr>
          <a:xfrm rot="5400000" flipH="1" flipV="1">
            <a:off x="3191669" y="2866231"/>
            <a:ext cx="1676400" cy="3106738"/>
          </a:xfrm>
          <a:prstGeom prst="straightConnector1">
            <a:avLst/>
          </a:prstGeom>
          <a:noFill/>
          <a:ln w="25400" cap="flat" cmpd="sng" algn="ctr">
            <a:solidFill>
              <a:srgbClr val="DD3411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8" name="TextBox 37"/>
          <p:cNvSpPr txBox="1"/>
          <p:nvPr/>
        </p:nvSpPr>
        <p:spPr>
          <a:xfrm>
            <a:off x="3962400" y="4648200"/>
            <a:ext cx="457878" cy="461665"/>
          </a:xfrm>
          <a:prstGeom prst="rect">
            <a:avLst/>
          </a:prstGeom>
          <a:noFill/>
          <a:effectLst>
            <a:glow rad="101600">
              <a:srgbClr val="3333CC">
                <a:alpha val="75000"/>
              </a:srgbClr>
            </a:glow>
          </a:effec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...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rot="5400000" flipH="1" flipV="1">
            <a:off x="4064794" y="3836194"/>
            <a:ext cx="1816100" cy="1179512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40" name="Picture 3" descr="Untitled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90600"/>
            <a:ext cx="1595438" cy="125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Cloud Callout 40"/>
          <p:cNvSpPr/>
          <p:nvPr/>
        </p:nvSpPr>
        <p:spPr>
          <a:xfrm>
            <a:off x="7315200" y="304800"/>
            <a:ext cx="1600200" cy="762000"/>
          </a:xfrm>
          <a:prstGeom prst="cloudCallout">
            <a:avLst>
              <a:gd name="adj1" fmla="val -44476"/>
              <a:gd name="adj2" fmla="val 69592"/>
            </a:avLst>
          </a:prstGeom>
          <a:gradFill rotWithShape="1">
            <a:gsLst>
              <a:gs pos="0">
                <a:srgbClr val="3333CC">
                  <a:tint val="100000"/>
                  <a:shade val="100000"/>
                  <a:satMod val="130000"/>
                </a:srgbClr>
              </a:gs>
              <a:gs pos="100000">
                <a:srgbClr val="3333CC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3333C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WTD?</a:t>
            </a:r>
          </a:p>
        </p:txBody>
      </p:sp>
      <p:pic>
        <p:nvPicPr>
          <p:cNvPr id="42" name="Picture 5" descr="Untitled2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819400"/>
            <a:ext cx="2420938" cy="139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22" descr="Instructure_Icon_bigger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5334000"/>
            <a:ext cx="6889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5424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83238" y="1257300"/>
            <a:ext cx="914400" cy="4648200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L</a:t>
            </a:r>
          </a:p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T</a:t>
            </a:r>
          </a:p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I</a:t>
            </a:r>
          </a:p>
        </p:txBody>
      </p:sp>
      <p:pic>
        <p:nvPicPr>
          <p:cNvPr id="5" name="Picture 8" descr="Sakai-logo-transpar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657600"/>
            <a:ext cx="1157288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 descr="blackboard-logo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685800"/>
            <a:ext cx="1106488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4" descr="moodle-logo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05000"/>
            <a:ext cx="2563813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>
            <a:endCxn id="4" idx="1"/>
          </p:cNvCxnSpPr>
          <p:nvPr/>
        </p:nvCxnSpPr>
        <p:spPr>
          <a:xfrm rot="16200000" flipH="1">
            <a:off x="3325019" y="1323181"/>
            <a:ext cx="2438400" cy="207803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3"/>
            <a:endCxn id="4" idx="1"/>
          </p:cNvCxnSpPr>
          <p:nvPr/>
        </p:nvCxnSpPr>
        <p:spPr>
          <a:xfrm flipV="1">
            <a:off x="2528888" y="3581400"/>
            <a:ext cx="3054350" cy="427038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8" idx="3"/>
            <a:endCxn id="4" idx="1"/>
          </p:cNvCxnSpPr>
          <p:nvPr/>
        </p:nvCxnSpPr>
        <p:spPr>
          <a:xfrm>
            <a:off x="3606800" y="1252538"/>
            <a:ext cx="1976438" cy="2328862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4" idx="1"/>
          </p:cNvCxnSpPr>
          <p:nvPr/>
        </p:nvCxnSpPr>
        <p:spPr>
          <a:xfrm>
            <a:off x="3402013" y="2263775"/>
            <a:ext cx="2181225" cy="1317625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4" idx="1"/>
          </p:cNvCxnSpPr>
          <p:nvPr/>
        </p:nvCxnSpPr>
        <p:spPr>
          <a:xfrm>
            <a:off x="2882900" y="3200400"/>
            <a:ext cx="2700338" cy="381000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4" idx="1"/>
          </p:cNvCxnSpPr>
          <p:nvPr/>
        </p:nvCxnSpPr>
        <p:spPr>
          <a:xfrm flipV="1">
            <a:off x="1625600" y="3581400"/>
            <a:ext cx="3957638" cy="1308100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21" descr="jenzabar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95600"/>
            <a:ext cx="2273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3" descr="Desire2Learn-logo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14400"/>
            <a:ext cx="246380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4" descr="olat_logo2_12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267200"/>
            <a:ext cx="124460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Arrow Connector 16"/>
          <p:cNvCxnSpPr>
            <a:stCxn id="7" idx="2"/>
            <a:endCxn id="4" idx="1"/>
          </p:cNvCxnSpPr>
          <p:nvPr/>
        </p:nvCxnSpPr>
        <p:spPr>
          <a:xfrm rot="16200000" flipH="1">
            <a:off x="4230688" y="2228850"/>
            <a:ext cx="1943100" cy="762000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23"/>
          <p:cNvSpPr txBox="1">
            <a:spLocks noChangeArrowheads="1"/>
          </p:cNvSpPr>
          <p:nvPr/>
        </p:nvSpPr>
        <p:spPr bwMode="auto">
          <a:xfrm>
            <a:off x="7391400" y="4419600"/>
            <a:ext cx="7493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PHP</a:t>
            </a:r>
          </a:p>
          <a:p>
            <a:pPr algn="ctr" eaLnBrk="1" hangingPunct="1"/>
            <a:r>
              <a:rPr lang="en-US"/>
              <a:t>Java</a:t>
            </a:r>
          </a:p>
          <a:p>
            <a:pPr algn="ctr" eaLnBrk="1" hangingPunct="1"/>
            <a:r>
              <a:rPr lang="en-US"/>
              <a:t>C#</a:t>
            </a:r>
          </a:p>
        </p:txBody>
      </p:sp>
      <p:pic>
        <p:nvPicPr>
          <p:cNvPr id="19" name="Picture 11" descr="Untitled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5257800"/>
            <a:ext cx="14478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962400" y="4648200"/>
            <a:ext cx="457878" cy="461665"/>
          </a:xfrm>
          <a:prstGeom prst="rect">
            <a:avLst/>
          </a:prstGeom>
          <a:noFill/>
          <a:effectLst>
            <a:glow rad="101600">
              <a:schemeClr val="accent2">
                <a:alpha val="75000"/>
              </a:schemeClr>
            </a:glo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ea typeface="+mn-ea"/>
                <a:cs typeface="+mn-cs"/>
              </a:rPr>
              <a:t>...</a:t>
            </a:r>
          </a:p>
        </p:txBody>
      </p:sp>
      <p:cxnSp>
        <p:nvCxnSpPr>
          <p:cNvPr id="21" name="Straight Arrow Connector 20"/>
          <p:cNvCxnSpPr>
            <a:endCxn id="4" idx="1"/>
          </p:cNvCxnSpPr>
          <p:nvPr/>
        </p:nvCxnSpPr>
        <p:spPr>
          <a:xfrm rot="5400000" flipH="1" flipV="1">
            <a:off x="4189413" y="3940175"/>
            <a:ext cx="1752600" cy="1035050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12" descr="ims-global-logo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275" y="4800600"/>
            <a:ext cx="609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2" descr="ims-global-logo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447800"/>
            <a:ext cx="609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Straight Arrow Connector 23"/>
          <p:cNvCxnSpPr>
            <a:endCxn id="4" idx="1"/>
          </p:cNvCxnSpPr>
          <p:nvPr/>
        </p:nvCxnSpPr>
        <p:spPr>
          <a:xfrm rot="5400000" flipH="1" flipV="1">
            <a:off x="3191669" y="2866231"/>
            <a:ext cx="1676400" cy="3106738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2" descr="Instructure_Icon_bigger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5410200"/>
            <a:ext cx="6889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5" descr="Untitled2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288" y="2743200"/>
            <a:ext cx="2420937" cy="139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7895231" y="5410200"/>
            <a:ext cx="68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But...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308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3603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"Large Midwestern University"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648124" y="1575263"/>
            <a:ext cx="1872335" cy="1358297"/>
            <a:chOff x="2515795" y="1061473"/>
            <a:chExt cx="1872335" cy="1358297"/>
          </a:xfrm>
        </p:grpSpPr>
        <p:sp>
          <p:nvSpPr>
            <p:cNvPr id="19" name="Rectangle 18"/>
            <p:cNvSpPr/>
            <p:nvPr/>
          </p:nvSpPr>
          <p:spPr>
            <a:xfrm>
              <a:off x="2515795" y="1061473"/>
              <a:ext cx="1872335" cy="13582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smtClean="0"/>
                <a:t>Sakai</a:t>
              </a:r>
              <a:endParaRPr lang="en-US" dirty="0"/>
            </a:p>
          </p:txBody>
        </p:sp>
        <p:pic>
          <p:nvPicPr>
            <p:cNvPr id="20" name="Picture 8" descr="Sakai-logo-transparen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439" y="1470895"/>
              <a:ext cx="1157288" cy="700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</p:pic>
      </p:grpSp>
      <p:pic>
        <p:nvPicPr>
          <p:cNvPr id="21" name="Picture 20" descr="coursesmar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25" y="4111164"/>
            <a:ext cx="952500" cy="952500"/>
          </a:xfrm>
          <a:prstGeom prst="rect">
            <a:avLst/>
          </a:prstGeom>
        </p:spPr>
      </p:pic>
      <p:pic>
        <p:nvPicPr>
          <p:cNvPr id="22" name="Picture 21" descr="piazz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192" y="4111164"/>
            <a:ext cx="952500" cy="952500"/>
          </a:xfrm>
          <a:prstGeom prst="rect">
            <a:avLst/>
          </a:prstGeom>
        </p:spPr>
      </p:pic>
      <p:pic>
        <p:nvPicPr>
          <p:cNvPr id="23" name="Picture 22" descr="bbb_bigg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374" y="4111164"/>
            <a:ext cx="952500" cy="952500"/>
          </a:xfrm>
          <a:prstGeom prst="rect">
            <a:avLst/>
          </a:prstGeom>
        </p:spPr>
      </p:pic>
      <p:pic>
        <p:nvPicPr>
          <p:cNvPr id="24" name="Picture 23" descr="wileyplu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208" y="4111164"/>
            <a:ext cx="952500" cy="952500"/>
          </a:xfrm>
          <a:prstGeom prst="rect">
            <a:avLst/>
          </a:prstGeom>
        </p:spPr>
      </p:pic>
      <p:cxnSp>
        <p:nvCxnSpPr>
          <p:cNvPr id="26" name="Straight Connector 25"/>
          <p:cNvCxnSpPr>
            <a:stCxn id="19" idx="2"/>
            <a:endCxn id="21" idx="0"/>
          </p:cNvCxnSpPr>
          <p:nvPr/>
        </p:nvCxnSpPr>
        <p:spPr>
          <a:xfrm flipH="1">
            <a:off x="824875" y="2933560"/>
            <a:ext cx="3759417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9" idx="2"/>
            <a:endCxn id="24" idx="0"/>
          </p:cNvCxnSpPr>
          <p:nvPr/>
        </p:nvCxnSpPr>
        <p:spPr>
          <a:xfrm flipH="1">
            <a:off x="2158458" y="2933560"/>
            <a:ext cx="2425834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9" idx="2"/>
            <a:endCxn id="35" idx="0"/>
          </p:cNvCxnSpPr>
          <p:nvPr/>
        </p:nvCxnSpPr>
        <p:spPr>
          <a:xfrm flipH="1">
            <a:off x="3466352" y="2933560"/>
            <a:ext cx="1117940" cy="12373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9" idx="2"/>
            <a:endCxn id="23" idx="0"/>
          </p:cNvCxnSpPr>
          <p:nvPr/>
        </p:nvCxnSpPr>
        <p:spPr>
          <a:xfrm>
            <a:off x="4584292" y="2933560"/>
            <a:ext cx="241332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9" idx="2"/>
            <a:endCxn id="22" idx="0"/>
          </p:cNvCxnSpPr>
          <p:nvPr/>
        </p:nvCxnSpPr>
        <p:spPr>
          <a:xfrm>
            <a:off x="4584292" y="2933560"/>
            <a:ext cx="3882150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016540" y="4402748"/>
            <a:ext cx="59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.......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37897" y="5651224"/>
            <a:ext cx="4956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Looks pretty cool.... But...</a:t>
            </a:r>
            <a:endParaRPr lang="en-US" sz="3600" dirty="0">
              <a:solidFill>
                <a:srgbClr val="000000"/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957" y="4111164"/>
            <a:ext cx="952500" cy="952500"/>
          </a:xfrm>
          <a:prstGeom prst="rect">
            <a:avLst/>
          </a:prstGeom>
        </p:spPr>
      </p:pic>
      <p:cxnSp>
        <p:nvCxnSpPr>
          <p:cNvPr id="34" name="Straight Connector 33"/>
          <p:cNvCxnSpPr>
            <a:stCxn id="19" idx="2"/>
            <a:endCxn id="33" idx="0"/>
          </p:cNvCxnSpPr>
          <p:nvPr/>
        </p:nvCxnSpPr>
        <p:spPr>
          <a:xfrm>
            <a:off x="4584292" y="2933560"/>
            <a:ext cx="1574915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longsight_eyeball_logo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5" b="15038"/>
          <a:stretch/>
        </p:blipFill>
        <p:spPr>
          <a:xfrm>
            <a:off x="2913528" y="4170928"/>
            <a:ext cx="1105647" cy="78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23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0" y="558800"/>
            <a:ext cx="9144000" cy="5727093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4154177" y="2056258"/>
            <a:ext cx="1872335" cy="1358297"/>
            <a:chOff x="3843106" y="1549077"/>
            <a:chExt cx="1872335" cy="1358297"/>
          </a:xfrm>
        </p:grpSpPr>
        <p:sp>
          <p:nvSpPr>
            <p:cNvPr id="44" name="Rectangle 43"/>
            <p:cNvSpPr/>
            <p:nvPr/>
          </p:nvSpPr>
          <p:spPr>
            <a:xfrm>
              <a:off x="3843106" y="1549077"/>
              <a:ext cx="1872335" cy="13582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smtClean="0"/>
                <a:t>Sakai</a:t>
              </a:r>
              <a:endParaRPr lang="en-US" dirty="0"/>
            </a:p>
          </p:txBody>
        </p:sp>
        <p:pic>
          <p:nvPicPr>
            <p:cNvPr id="45" name="Picture 8" descr="Sakai-logo-transparen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1750" y="1958499"/>
              <a:ext cx="1157288" cy="700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</p:pic>
      </p:grpSp>
      <p:pic>
        <p:nvPicPr>
          <p:cNvPr id="46" name="Picture 45" descr="coursesma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126" y="1782907"/>
            <a:ext cx="952500" cy="952500"/>
          </a:xfrm>
          <a:prstGeom prst="rect">
            <a:avLst/>
          </a:prstGeom>
        </p:spPr>
      </p:pic>
      <p:pic>
        <p:nvPicPr>
          <p:cNvPr id="47" name="Picture 46" descr="piazza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7310"/>
            <a:ext cx="952500" cy="952500"/>
          </a:xfrm>
          <a:prstGeom prst="rect">
            <a:avLst/>
          </a:prstGeom>
        </p:spPr>
      </p:pic>
      <p:pic>
        <p:nvPicPr>
          <p:cNvPr id="48" name="Picture 47" descr="bbb_bigg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29" y="772306"/>
            <a:ext cx="952500" cy="952500"/>
          </a:xfrm>
          <a:prstGeom prst="rect">
            <a:avLst/>
          </a:prstGeom>
        </p:spPr>
      </p:pic>
      <p:pic>
        <p:nvPicPr>
          <p:cNvPr id="49" name="Picture 48" descr="wileypl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75" y="3661223"/>
            <a:ext cx="952500" cy="952500"/>
          </a:xfrm>
          <a:prstGeom prst="rect">
            <a:avLst/>
          </a:prstGeom>
        </p:spPr>
      </p:pic>
      <p:cxnSp>
        <p:nvCxnSpPr>
          <p:cNvPr id="51" name="Straight Connector 50"/>
          <p:cNvCxnSpPr>
            <a:stCxn id="44" idx="3"/>
            <a:endCxn id="46" idx="1"/>
          </p:cNvCxnSpPr>
          <p:nvPr/>
        </p:nvCxnSpPr>
        <p:spPr>
          <a:xfrm flipV="1">
            <a:off x="6026512" y="2259157"/>
            <a:ext cx="1693614" cy="476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4" idx="1"/>
          </p:cNvCxnSpPr>
          <p:nvPr/>
        </p:nvCxnSpPr>
        <p:spPr>
          <a:xfrm flipH="1">
            <a:off x="1966175" y="2735407"/>
            <a:ext cx="2188002" cy="14590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4" idx="3"/>
            <a:endCxn id="19" idx="1"/>
          </p:cNvCxnSpPr>
          <p:nvPr/>
        </p:nvCxnSpPr>
        <p:spPr>
          <a:xfrm>
            <a:off x="6026512" y="2735407"/>
            <a:ext cx="1336653" cy="10717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4" idx="1"/>
            <a:endCxn id="48" idx="3"/>
          </p:cNvCxnSpPr>
          <p:nvPr/>
        </p:nvCxnSpPr>
        <p:spPr>
          <a:xfrm flipH="1" flipV="1">
            <a:off x="1680829" y="1248556"/>
            <a:ext cx="2473348" cy="14868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4" idx="1"/>
            <a:endCxn id="47" idx="3"/>
          </p:cNvCxnSpPr>
          <p:nvPr/>
        </p:nvCxnSpPr>
        <p:spPr>
          <a:xfrm flipH="1">
            <a:off x="952500" y="2735407"/>
            <a:ext cx="3201677" cy="1981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966175" y="4343082"/>
            <a:ext cx="6950329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Where is the user data??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What happens when there are 50 apps?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What if the app is free and hosted by a professor?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What happens if we stop paying the license?</a:t>
            </a:r>
            <a:endParaRPr lang="en-US" sz="2800" dirty="0">
              <a:solidFill>
                <a:srgbClr val="000000"/>
              </a:solidFill>
            </a:endParaRP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6900" y="929919"/>
            <a:ext cx="952500" cy="952500"/>
          </a:xfrm>
          <a:prstGeom prst="rect">
            <a:avLst/>
          </a:prstGeom>
        </p:spPr>
      </p:pic>
      <p:cxnSp>
        <p:nvCxnSpPr>
          <p:cNvPr id="87" name="Straight Connector 86"/>
          <p:cNvCxnSpPr>
            <a:stCxn id="44" idx="1"/>
            <a:endCxn id="86" idx="2"/>
          </p:cNvCxnSpPr>
          <p:nvPr/>
        </p:nvCxnSpPr>
        <p:spPr>
          <a:xfrm flipH="1" flipV="1">
            <a:off x="3613150" y="1882419"/>
            <a:ext cx="541027" cy="8529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longsight_eyeball_logo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5" b="15038"/>
          <a:stretch/>
        </p:blipFill>
        <p:spPr>
          <a:xfrm>
            <a:off x="7363165" y="3412420"/>
            <a:ext cx="1105647" cy="78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62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1247</TotalTime>
  <Words>1391</Words>
  <Application>Microsoft Macintosh PowerPoint</Application>
  <PresentationFormat>On-screen Show (4:3)</PresentationFormat>
  <Paragraphs>285</Paragraphs>
  <Slides>40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Black</vt:lpstr>
      <vt:lpstr>Building Scalable IMS LTI Tools Using the TSUGI Framework</vt:lpstr>
      <vt:lpstr>PowerPoint Presentation</vt:lpstr>
      <vt:lpstr>Installation Instructions</vt:lpstr>
      <vt:lpstr>Project Tsugi</vt:lpstr>
      <vt:lpstr>From the 2003 Sakai Proposal</vt:lpstr>
      <vt:lpstr>PowerPoint Presentation</vt:lpstr>
      <vt:lpstr>PowerPoint Presentation</vt:lpstr>
      <vt:lpstr>"Large Midwestern University"</vt:lpstr>
      <vt:lpstr>PowerPoint Presentation</vt:lpstr>
      <vt:lpstr>PowerPoint Presentation</vt:lpstr>
      <vt:lpstr>LTI 1.x versus LTI 2.x and Beyond</vt:lpstr>
      <vt:lpstr>PowerPoint Presentation</vt:lpstr>
      <vt:lpstr>Issues with Learning Tools</vt:lpstr>
      <vt:lpstr>Can we make this easy?</vt:lpstr>
      <vt:lpstr>Project Tsugi</vt:lpstr>
      <vt:lpstr>Multiple LMS Campus + App Store</vt:lpstr>
      <vt:lpstr>Multiple LMS Campus + App Store</vt:lpstr>
      <vt:lpstr>Multiple LMS Campus + App Store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PHP Tsugi</vt:lpstr>
      <vt:lpstr>Sample PHP Tsugi Tools</vt:lpstr>
      <vt:lpstr>PowerPoint Presentation</vt:lpstr>
      <vt:lpstr>PHP Tsugi Components</vt:lpstr>
      <vt:lpstr>PHP Tsugi Components</vt:lpstr>
      <vt:lpstr>PHP Tsugi Tool Code</vt:lpstr>
      <vt:lpstr>Demo</vt:lpstr>
      <vt:lpstr>PHP Tsugi Next Steps</vt:lpstr>
      <vt:lpstr>Tsugi Java</vt:lpstr>
      <vt:lpstr>Tsugi Java</vt:lpstr>
      <vt:lpstr>Java Tsugi Tool Code</vt:lpstr>
      <vt:lpstr>PowerPoint Presentation</vt:lpstr>
      <vt:lpstr>PowerPoint Presentation</vt:lpstr>
      <vt:lpstr>Deploying Java Tsugi Apps</vt:lpstr>
      <vt:lpstr>Node Tsugi</vt:lpstr>
      <vt:lpstr>Node Tsugi</vt:lpstr>
      <vt:lpstr>Summary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Severance</dc:creator>
  <cp:lastModifiedBy>Charles Severance</cp:lastModifiedBy>
  <cp:revision>50</cp:revision>
  <dcterms:created xsi:type="dcterms:W3CDTF">2014-06-02T12:36:59Z</dcterms:created>
  <dcterms:modified xsi:type="dcterms:W3CDTF">2016-05-22T13:16:34Z</dcterms:modified>
</cp:coreProperties>
</file>